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7" r:id="rId1"/>
  </p:sldMasterIdLst>
  <p:notesMasterIdLst>
    <p:notesMasterId r:id="rId24"/>
  </p:notesMasterIdLst>
  <p:sldIdLst>
    <p:sldId id="256" r:id="rId2"/>
    <p:sldId id="270" r:id="rId3"/>
    <p:sldId id="257" r:id="rId4"/>
    <p:sldId id="271" r:id="rId5"/>
    <p:sldId id="275" r:id="rId6"/>
    <p:sldId id="276" r:id="rId7"/>
    <p:sldId id="258" r:id="rId8"/>
    <p:sldId id="278" r:id="rId9"/>
    <p:sldId id="259" r:id="rId10"/>
    <p:sldId id="282" r:id="rId11"/>
    <p:sldId id="260" r:id="rId12"/>
    <p:sldId id="279" r:id="rId13"/>
    <p:sldId id="261" r:id="rId14"/>
    <p:sldId id="262" r:id="rId15"/>
    <p:sldId id="263" r:id="rId16"/>
    <p:sldId id="264" r:id="rId17"/>
    <p:sldId id="266" r:id="rId18"/>
    <p:sldId id="267" r:id="rId19"/>
    <p:sldId id="280" r:id="rId20"/>
    <p:sldId id="268" r:id="rId21"/>
    <p:sldId id="269" r:id="rId22"/>
    <p:sldId id="283"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126" autoAdjust="0"/>
  </p:normalViewPr>
  <p:slideViewPr>
    <p:cSldViewPr>
      <p:cViewPr>
        <p:scale>
          <a:sx n="81" d="100"/>
          <a:sy n="81" d="100"/>
        </p:scale>
        <p:origin x="-1056"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414672B-EF73-49B8-8D82-CDC32E5FCF6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0" hangingPunct="0">
              <a:defRPr sz="1200"/>
            </a:lvl1pPr>
          </a:lstStyle>
          <a:p>
            <a:pPr>
              <a:defRPr/>
            </a:pPr>
            <a:endParaRPr lang="en-US" dirty="0"/>
          </a:p>
        </p:txBody>
      </p:sp>
      <p:sp>
        <p:nvSpPr>
          <p:cNvPr id="3" name="Date Placeholder 2">
            <a:extLst>
              <a:ext uri="{FF2B5EF4-FFF2-40B4-BE49-F238E27FC236}">
                <a16:creationId xmlns:a16="http://schemas.microsoft.com/office/drawing/2014/main" xmlns="" id="{C917E364-C387-41F7-9FFD-A0EE64BB3ABF}"/>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0" hangingPunct="0">
              <a:defRPr sz="1200"/>
            </a:lvl1pPr>
          </a:lstStyle>
          <a:p>
            <a:pPr>
              <a:defRPr/>
            </a:pPr>
            <a:fld id="{3EA5E518-4AB4-4A56-989C-61C8F0ADA160}" type="datetimeFigureOut">
              <a:rPr lang="en-US"/>
              <a:pPr>
                <a:defRPr/>
              </a:pPr>
              <a:t>9/17/2018</a:t>
            </a:fld>
            <a:endParaRPr lang="en-US" dirty="0"/>
          </a:p>
        </p:txBody>
      </p:sp>
      <p:sp>
        <p:nvSpPr>
          <p:cNvPr id="4" name="Slide Image Placeholder 3">
            <a:extLst>
              <a:ext uri="{FF2B5EF4-FFF2-40B4-BE49-F238E27FC236}">
                <a16:creationId xmlns:a16="http://schemas.microsoft.com/office/drawing/2014/main" xmlns="" id="{67A84C9D-672D-47FD-BF01-2BC79D192659}"/>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xmlns="" id="{6F8EBDED-D88C-4802-AA87-EA2077663019}"/>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xmlns="" id="{6426DAC4-8E81-49BF-81ED-7C95CE632DEB}"/>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0" hangingPunct="0">
              <a:defRPr sz="1200"/>
            </a:lvl1pPr>
          </a:lstStyle>
          <a:p>
            <a:pPr>
              <a:defRPr/>
            </a:pPr>
            <a:endParaRPr lang="en-US" dirty="0"/>
          </a:p>
        </p:txBody>
      </p:sp>
      <p:sp>
        <p:nvSpPr>
          <p:cNvPr id="7" name="Slide Number Placeholder 6">
            <a:extLst>
              <a:ext uri="{FF2B5EF4-FFF2-40B4-BE49-F238E27FC236}">
                <a16:creationId xmlns:a16="http://schemas.microsoft.com/office/drawing/2014/main" xmlns="" id="{1ECA3F31-073B-43E2-8F21-517412687A46}"/>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8C61ECC6-0AB2-46C8-9EF9-0AF83F1D0EE5}" type="slidenum">
              <a:rPr lang="en-US" altLang="en-US"/>
              <a:pPr/>
              <a:t>‹#›</a:t>
            </a:fld>
            <a:endParaRPr lang="en-US" altLang="en-US" dirty="0"/>
          </a:p>
        </p:txBody>
      </p:sp>
    </p:spTree>
    <p:extLst>
      <p:ext uri="{BB962C8B-B14F-4D97-AF65-F5344CB8AC3E}">
        <p14:creationId xmlns:p14="http://schemas.microsoft.com/office/powerpoint/2010/main" val="33286297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61ECC6-0AB2-46C8-9EF9-0AF83F1D0EE5}" type="slidenum">
              <a:rPr lang="en-US" altLang="en-US" smtClean="0"/>
              <a:pPr/>
              <a:t>1</a:t>
            </a:fld>
            <a:endParaRPr lang="en-US" altLang="en-US" dirty="0"/>
          </a:p>
        </p:txBody>
      </p:sp>
    </p:spTree>
    <p:extLst>
      <p:ext uri="{BB962C8B-B14F-4D97-AF65-F5344CB8AC3E}">
        <p14:creationId xmlns:p14="http://schemas.microsoft.com/office/powerpoint/2010/main" val="297718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xmlns="" id="{40F6D235-8DC7-4B6B-8A7B-41604AC9DD3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xmlns="" id="{159D2BB5-DB1A-4974-86B5-BAA33B3B68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30724" name="Slide Number Placeholder 3">
            <a:extLst>
              <a:ext uri="{FF2B5EF4-FFF2-40B4-BE49-F238E27FC236}">
                <a16:creationId xmlns:a16="http://schemas.microsoft.com/office/drawing/2014/main" xmlns="" id="{E36240E8-8342-403B-868D-7CA5D5E4DF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7C4F9D5-811A-4BE3-959E-463EE8FEF7D8}" type="slidenum">
              <a:rPr lang="en-US" altLang="en-US">
                <a:latin typeface="Times New Roman" panose="02020603050405020304" pitchFamily="18" charset="0"/>
              </a:rPr>
              <a:pPr>
                <a:spcBef>
                  <a:spcPct val="0"/>
                </a:spcBef>
              </a:pPr>
              <a:t>2</a:t>
            </a:fld>
            <a:endParaRPr lang="en-US" altLang="en-US" dirty="0">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61ECC6-0AB2-46C8-9EF9-0AF83F1D0EE5}" type="slidenum">
              <a:rPr lang="en-US" altLang="en-US" smtClean="0"/>
              <a:pPr/>
              <a:t>12</a:t>
            </a:fld>
            <a:endParaRPr lang="en-US" altLang="en-US" dirty="0"/>
          </a:p>
        </p:txBody>
      </p:sp>
    </p:spTree>
    <p:extLst>
      <p:ext uri="{BB962C8B-B14F-4D97-AF65-F5344CB8AC3E}">
        <p14:creationId xmlns:p14="http://schemas.microsoft.com/office/powerpoint/2010/main" val="4226348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61ECC6-0AB2-46C8-9EF9-0AF83F1D0EE5}" type="slidenum">
              <a:rPr lang="en-US" altLang="en-US" smtClean="0"/>
              <a:pPr/>
              <a:t>13</a:t>
            </a:fld>
            <a:endParaRPr lang="en-US" altLang="en-US" dirty="0"/>
          </a:p>
        </p:txBody>
      </p:sp>
    </p:spTree>
    <p:extLst>
      <p:ext uri="{BB962C8B-B14F-4D97-AF65-F5344CB8AC3E}">
        <p14:creationId xmlns:p14="http://schemas.microsoft.com/office/powerpoint/2010/main" val="1989431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xmlns="" id="{862D954E-8E3B-4823-A5C5-04EB3EF06657}"/>
              </a:ext>
            </a:extLst>
          </p:cNvPr>
          <p:cNvSpPr>
            <a:spLocks noChangeArrowheads="1"/>
          </p:cNvSpPr>
          <p:nvPr/>
        </p:nvSpPr>
        <p:spPr bwMode="auto">
          <a:xfrm>
            <a:off x="381000" y="990600"/>
            <a:ext cx="76200" cy="5105400"/>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en-US" sz="2400" dirty="0"/>
          </a:p>
        </p:txBody>
      </p:sp>
      <p:grpSp>
        <p:nvGrpSpPr>
          <p:cNvPr id="5" name="Group 8">
            <a:extLst>
              <a:ext uri="{FF2B5EF4-FFF2-40B4-BE49-F238E27FC236}">
                <a16:creationId xmlns:a16="http://schemas.microsoft.com/office/drawing/2014/main" xmlns="" id="{24E0B7B5-2819-4B74-9188-9A31A3F6BBBF}"/>
              </a:ext>
            </a:extLst>
          </p:cNvPr>
          <p:cNvGrpSpPr>
            <a:grpSpLocks/>
          </p:cNvGrpSpPr>
          <p:nvPr/>
        </p:nvGrpSpPr>
        <p:grpSpPr bwMode="auto">
          <a:xfrm>
            <a:off x="381000" y="304800"/>
            <a:ext cx="8391525" cy="5791200"/>
            <a:chOff x="240" y="192"/>
            <a:chExt cx="5286" cy="3648"/>
          </a:xfrm>
        </p:grpSpPr>
        <p:sp>
          <p:nvSpPr>
            <p:cNvPr id="6" name="Rectangle 9">
              <a:extLst>
                <a:ext uri="{FF2B5EF4-FFF2-40B4-BE49-F238E27FC236}">
                  <a16:creationId xmlns:a16="http://schemas.microsoft.com/office/drawing/2014/main" xmlns="" id="{177C2249-B9AC-4394-B844-25D9DAE1FAC7}"/>
                </a:ext>
              </a:extLst>
            </p:cNvPr>
            <p:cNvSpPr>
              <a:spLocks noChangeArrowheads="1"/>
            </p:cNvSpPr>
            <p:nvPr/>
          </p:nvSpPr>
          <p:spPr bwMode="auto">
            <a:xfrm flipV="1">
              <a:off x="5236" y="192"/>
              <a:ext cx="288" cy="288"/>
            </a:xfrm>
            <a:prstGeom prst="rect">
              <a:avLst/>
            </a:prstGeom>
            <a:solidFill>
              <a:schemeClr val="bg2"/>
            </a:solidFill>
            <a:ln w="12700">
              <a:solidFill>
                <a:schemeClr val="tx1"/>
              </a:solidFill>
              <a:miter lim="800000"/>
              <a:headEnd/>
              <a:tailEnd/>
            </a:ln>
          </p:spPr>
          <p:txBody>
            <a:bodyPr rot="10800000"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en-US" sz="2400" dirty="0"/>
            </a:p>
          </p:txBody>
        </p:sp>
        <p:sp>
          <p:nvSpPr>
            <p:cNvPr id="7" name="Rectangle 10">
              <a:extLst>
                <a:ext uri="{FF2B5EF4-FFF2-40B4-BE49-F238E27FC236}">
                  <a16:creationId xmlns:a16="http://schemas.microsoft.com/office/drawing/2014/main" xmlns="" id="{D69FE297-5844-46B3-A425-3EFAAA508E18}"/>
                </a:ext>
              </a:extLst>
            </p:cNvPr>
            <p:cNvSpPr>
              <a:spLocks noChangeArrowheads="1"/>
            </p:cNvSpPr>
            <p:nvPr/>
          </p:nvSpPr>
          <p:spPr bwMode="auto">
            <a:xfrm flipV="1">
              <a:off x="240" y="192"/>
              <a:ext cx="5004" cy="288"/>
            </a:xfrm>
            <a:prstGeom prst="rect">
              <a:avLst/>
            </a:prstGeom>
            <a:solidFill>
              <a:schemeClr val="accent2"/>
            </a:solidFill>
            <a:ln w="12700">
              <a:solidFill>
                <a:schemeClr val="tx1"/>
              </a:solidFill>
              <a:miter lim="800000"/>
              <a:headEnd/>
              <a:tailEnd/>
            </a:ln>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en-US" sz="2400" dirty="0"/>
            </a:p>
          </p:txBody>
        </p:sp>
        <p:sp>
          <p:nvSpPr>
            <p:cNvPr id="8" name="Rectangle 11">
              <a:extLst>
                <a:ext uri="{FF2B5EF4-FFF2-40B4-BE49-F238E27FC236}">
                  <a16:creationId xmlns:a16="http://schemas.microsoft.com/office/drawing/2014/main" xmlns="" id="{740E4DE6-F845-4DF7-AF80-E63B8B3005AF}"/>
                </a:ext>
              </a:extLst>
            </p:cNvPr>
            <p:cNvSpPr>
              <a:spLocks noChangeArrowheads="1"/>
            </p:cNvSpPr>
            <p:nvPr/>
          </p:nvSpPr>
          <p:spPr bwMode="auto">
            <a:xfrm flipV="1">
              <a:off x="240" y="480"/>
              <a:ext cx="5004" cy="144"/>
            </a:xfrm>
            <a:prstGeom prst="rect">
              <a:avLst/>
            </a:prstGeom>
            <a:solidFill>
              <a:schemeClr val="bg2"/>
            </a:solidFill>
            <a:ln w="12700">
              <a:solidFill>
                <a:schemeClr val="tx1"/>
              </a:solidFill>
              <a:miter lim="800000"/>
              <a:headEnd/>
              <a:tailEnd/>
            </a:ln>
          </p:spPr>
          <p:txBody>
            <a:bodyPr rot="10800000"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en-US" sz="2400" dirty="0"/>
            </a:p>
          </p:txBody>
        </p:sp>
        <p:sp>
          <p:nvSpPr>
            <p:cNvPr id="9" name="Rectangle 12">
              <a:extLst>
                <a:ext uri="{FF2B5EF4-FFF2-40B4-BE49-F238E27FC236}">
                  <a16:creationId xmlns:a16="http://schemas.microsoft.com/office/drawing/2014/main" xmlns="" id="{96108D03-6590-40E2-8E1F-86C510917EF3}"/>
                </a:ext>
              </a:extLst>
            </p:cNvPr>
            <p:cNvSpPr>
              <a:spLocks noChangeArrowheads="1"/>
            </p:cNvSpPr>
            <p:nvPr/>
          </p:nvSpPr>
          <p:spPr bwMode="auto">
            <a:xfrm flipV="1">
              <a:off x="5242" y="480"/>
              <a:ext cx="282" cy="144"/>
            </a:xfrm>
            <a:prstGeom prst="rect">
              <a:avLst/>
            </a:prstGeom>
            <a:solidFill>
              <a:schemeClr val="accent2"/>
            </a:solidFill>
            <a:ln w="12700">
              <a:solidFill>
                <a:schemeClr val="tx1"/>
              </a:solidFill>
              <a:miter lim="800000"/>
              <a:headEnd/>
              <a:tailEnd/>
            </a:ln>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en-US" sz="2400" dirty="0"/>
            </a:p>
          </p:txBody>
        </p:sp>
        <p:sp>
          <p:nvSpPr>
            <p:cNvPr id="10" name="Line 13">
              <a:extLst>
                <a:ext uri="{FF2B5EF4-FFF2-40B4-BE49-F238E27FC236}">
                  <a16:creationId xmlns:a16="http://schemas.microsoft.com/office/drawing/2014/main" xmlns="" id="{C32469FD-D38A-4E78-8B05-7D5FA8D51765}"/>
                </a:ext>
              </a:extLst>
            </p:cNvPr>
            <p:cNvSpPr>
              <a:spLocks noChangeShapeType="1"/>
            </p:cNvSpPr>
            <p:nvPr/>
          </p:nvSpPr>
          <p:spPr bwMode="auto">
            <a:xfrm flipH="1">
              <a:off x="480" y="2256"/>
              <a:ext cx="484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 name="Rectangle 14">
              <a:extLst>
                <a:ext uri="{FF2B5EF4-FFF2-40B4-BE49-F238E27FC236}">
                  <a16:creationId xmlns:a16="http://schemas.microsoft.com/office/drawing/2014/main" xmlns="" id="{10023C00-0BF0-46C6-BEBE-553F63EB837F}"/>
                </a:ext>
              </a:extLst>
            </p:cNvPr>
            <p:cNvSpPr>
              <a:spLocks noChangeArrowheads="1"/>
            </p:cNvSpPr>
            <p:nvPr/>
          </p:nvSpPr>
          <p:spPr bwMode="auto">
            <a:xfrm>
              <a:off x="240" y="192"/>
              <a:ext cx="5286" cy="364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en-US" sz="2400" dirty="0"/>
            </a:p>
          </p:txBody>
        </p:sp>
      </p:grpSp>
      <p:sp>
        <p:nvSpPr>
          <p:cNvPr id="34819" name="Rectangle 3"/>
          <p:cNvSpPr>
            <a:spLocks noGrp="1" noChangeArrowheads="1"/>
          </p:cNvSpPr>
          <p:nvPr>
            <p:ph type="ctrTitle"/>
          </p:nvPr>
        </p:nvSpPr>
        <p:spPr>
          <a:xfrm>
            <a:off x="762000" y="1371600"/>
            <a:ext cx="7696200" cy="2057400"/>
          </a:xfrm>
        </p:spPr>
        <p:txBody>
          <a:bodyPr/>
          <a:lstStyle>
            <a:lvl1pPr>
              <a:defRPr sz="5400"/>
            </a:lvl1pPr>
          </a:lstStyle>
          <a:p>
            <a:r>
              <a:rPr lang="en-US"/>
              <a:t>Click to edit Master title style</a:t>
            </a:r>
          </a:p>
        </p:txBody>
      </p:sp>
      <p:sp>
        <p:nvSpPr>
          <p:cNvPr id="3482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800">
                <a:latin typeface="Arial" charset="0"/>
              </a:defRPr>
            </a:lvl1pPr>
          </a:lstStyle>
          <a:p>
            <a:r>
              <a:rPr lang="en-US"/>
              <a:t>Click to edit Master subtitle style</a:t>
            </a:r>
          </a:p>
        </p:txBody>
      </p:sp>
      <p:sp>
        <p:nvSpPr>
          <p:cNvPr id="12" name="Rectangle 5">
            <a:extLst>
              <a:ext uri="{FF2B5EF4-FFF2-40B4-BE49-F238E27FC236}">
                <a16:creationId xmlns:a16="http://schemas.microsoft.com/office/drawing/2014/main" xmlns="" id="{D68914FB-E6DC-4F98-84E3-57D1B113496C}"/>
              </a:ext>
            </a:extLst>
          </p:cNvPr>
          <p:cNvSpPr>
            <a:spLocks noGrp="1" noChangeArrowheads="1"/>
          </p:cNvSpPr>
          <p:nvPr>
            <p:ph type="dt" sz="half" idx="10"/>
          </p:nvPr>
        </p:nvSpPr>
        <p:spPr>
          <a:xfrm>
            <a:off x="457200" y="6248400"/>
            <a:ext cx="2133600" cy="457200"/>
          </a:xfrm>
        </p:spPr>
        <p:txBody>
          <a:bodyPr/>
          <a:lstStyle>
            <a:lvl1pPr>
              <a:defRPr/>
            </a:lvl1pPr>
          </a:lstStyle>
          <a:p>
            <a:pPr>
              <a:defRPr/>
            </a:pPr>
            <a:endParaRPr lang="en-US" dirty="0"/>
          </a:p>
        </p:txBody>
      </p:sp>
      <p:sp>
        <p:nvSpPr>
          <p:cNvPr id="13" name="Rectangle 6">
            <a:extLst>
              <a:ext uri="{FF2B5EF4-FFF2-40B4-BE49-F238E27FC236}">
                <a16:creationId xmlns:a16="http://schemas.microsoft.com/office/drawing/2014/main" xmlns="" id="{FB8DAD8C-4606-4D39-9D27-E5D4536B6028}"/>
              </a:ext>
            </a:extLst>
          </p:cNvPr>
          <p:cNvSpPr>
            <a:spLocks noGrp="1" noChangeArrowheads="1"/>
          </p:cNvSpPr>
          <p:nvPr>
            <p:ph type="ftr" sz="quarter" idx="11"/>
          </p:nvPr>
        </p:nvSpPr>
        <p:spPr/>
        <p:txBody>
          <a:bodyPr/>
          <a:lstStyle>
            <a:lvl1pPr>
              <a:defRPr/>
            </a:lvl1pPr>
          </a:lstStyle>
          <a:p>
            <a:pPr>
              <a:defRPr/>
            </a:pPr>
            <a:endParaRPr lang="en-US" dirty="0"/>
          </a:p>
        </p:txBody>
      </p:sp>
      <p:sp>
        <p:nvSpPr>
          <p:cNvPr id="14" name="Rectangle 7">
            <a:extLst>
              <a:ext uri="{FF2B5EF4-FFF2-40B4-BE49-F238E27FC236}">
                <a16:creationId xmlns:a16="http://schemas.microsoft.com/office/drawing/2014/main" xmlns="" id="{2B98D780-D4D5-4EAD-ABA1-2E8C8FE210EC}"/>
              </a:ext>
            </a:extLst>
          </p:cNvPr>
          <p:cNvSpPr>
            <a:spLocks noGrp="1" noChangeArrowheads="1"/>
          </p:cNvSpPr>
          <p:nvPr>
            <p:ph type="sldNum" sz="quarter" idx="12"/>
          </p:nvPr>
        </p:nvSpPr>
        <p:spPr>
          <a:xfrm>
            <a:off x="6553200" y="6248400"/>
            <a:ext cx="2133600" cy="457200"/>
          </a:xfrm>
        </p:spPr>
        <p:txBody>
          <a:bodyPr/>
          <a:lstStyle>
            <a:lvl1pPr>
              <a:defRPr b="1"/>
            </a:lvl1pPr>
          </a:lstStyle>
          <a:p>
            <a:fld id="{47B77C3E-0604-418E-9086-4C99CDB4D2AA}" type="slidenum">
              <a:rPr lang="en-US" altLang="en-US"/>
              <a:pPr/>
              <a:t>‹#›</a:t>
            </a:fld>
            <a:endParaRPr lang="en-US" altLang="en-US" dirty="0"/>
          </a:p>
        </p:txBody>
      </p:sp>
    </p:spTree>
    <p:extLst>
      <p:ext uri="{BB962C8B-B14F-4D97-AF65-F5344CB8AC3E}">
        <p14:creationId xmlns:p14="http://schemas.microsoft.com/office/powerpoint/2010/main" val="1340524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xmlns="" id="{D84784E7-55C5-4EB9-AF4A-F0AD4B3478EA}"/>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xmlns="" id="{10A33350-F8ED-4407-973B-7826D6B84589}"/>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xmlns="" id="{269C7626-7845-416A-84E9-1705648DF358}"/>
              </a:ext>
            </a:extLst>
          </p:cNvPr>
          <p:cNvSpPr>
            <a:spLocks noGrp="1" noChangeArrowheads="1"/>
          </p:cNvSpPr>
          <p:nvPr>
            <p:ph type="sldNum" sz="quarter" idx="12"/>
          </p:nvPr>
        </p:nvSpPr>
        <p:spPr>
          <a:ln/>
        </p:spPr>
        <p:txBody>
          <a:bodyPr/>
          <a:lstStyle>
            <a:lvl1pPr>
              <a:defRPr/>
            </a:lvl1pPr>
          </a:lstStyle>
          <a:p>
            <a:fld id="{32AB3B97-8A2B-4185-8DED-47EA675C5337}" type="slidenum">
              <a:rPr lang="en-US" altLang="en-US"/>
              <a:pPr/>
              <a:t>‹#›</a:t>
            </a:fld>
            <a:endParaRPr lang="en-US" altLang="en-US" dirty="0"/>
          </a:p>
        </p:txBody>
      </p:sp>
    </p:spTree>
    <p:extLst>
      <p:ext uri="{BB962C8B-B14F-4D97-AF65-F5344CB8AC3E}">
        <p14:creationId xmlns:p14="http://schemas.microsoft.com/office/powerpoint/2010/main" val="2163617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xmlns="" id="{DFCADB3E-B442-428E-A4C0-CEBE6A33586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xmlns="" id="{AD90247F-AC5F-4451-9617-D97FB115826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xmlns="" id="{8AD7FB25-9D37-43CB-BF15-8696F385E377}"/>
              </a:ext>
            </a:extLst>
          </p:cNvPr>
          <p:cNvSpPr>
            <a:spLocks noGrp="1" noChangeArrowheads="1"/>
          </p:cNvSpPr>
          <p:nvPr>
            <p:ph type="sldNum" sz="quarter" idx="12"/>
          </p:nvPr>
        </p:nvSpPr>
        <p:spPr>
          <a:ln/>
        </p:spPr>
        <p:txBody>
          <a:bodyPr/>
          <a:lstStyle>
            <a:lvl1pPr>
              <a:defRPr/>
            </a:lvl1pPr>
          </a:lstStyle>
          <a:p>
            <a:fld id="{C372473C-25E9-45EF-9F12-92706070F89C}" type="slidenum">
              <a:rPr lang="en-US" altLang="en-US"/>
              <a:pPr/>
              <a:t>‹#›</a:t>
            </a:fld>
            <a:endParaRPr lang="en-US" altLang="en-US" dirty="0"/>
          </a:p>
        </p:txBody>
      </p:sp>
    </p:spTree>
    <p:extLst>
      <p:ext uri="{BB962C8B-B14F-4D97-AF65-F5344CB8AC3E}">
        <p14:creationId xmlns:p14="http://schemas.microsoft.com/office/powerpoint/2010/main" val="3257511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xmlns="" id="{718BADCC-250B-436B-9B4B-C2EA68D981E0}"/>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xmlns="" id="{9F52D22C-8B4A-46AE-A873-BE1D1BFA71F1}"/>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xmlns="" id="{AEA0872D-6A11-421A-B3B5-5B890FD377A8}"/>
              </a:ext>
            </a:extLst>
          </p:cNvPr>
          <p:cNvSpPr>
            <a:spLocks noGrp="1" noChangeArrowheads="1"/>
          </p:cNvSpPr>
          <p:nvPr>
            <p:ph type="sldNum" sz="quarter" idx="12"/>
          </p:nvPr>
        </p:nvSpPr>
        <p:spPr>
          <a:ln/>
        </p:spPr>
        <p:txBody>
          <a:bodyPr/>
          <a:lstStyle>
            <a:lvl1pPr>
              <a:defRPr/>
            </a:lvl1pPr>
          </a:lstStyle>
          <a:p>
            <a:fld id="{7DBDBFAC-6E2F-45FE-9116-6FD26DFB9C8F}" type="slidenum">
              <a:rPr lang="en-US" altLang="en-US"/>
              <a:pPr/>
              <a:t>‹#›</a:t>
            </a:fld>
            <a:endParaRPr lang="en-US" altLang="en-US" dirty="0"/>
          </a:p>
        </p:txBody>
      </p:sp>
    </p:spTree>
    <p:extLst>
      <p:ext uri="{BB962C8B-B14F-4D97-AF65-F5344CB8AC3E}">
        <p14:creationId xmlns:p14="http://schemas.microsoft.com/office/powerpoint/2010/main" val="4145612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xmlns="" id="{653A148D-D2B9-47BF-A859-DCFD983F5B56}"/>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a:extLst>
              <a:ext uri="{FF2B5EF4-FFF2-40B4-BE49-F238E27FC236}">
                <a16:creationId xmlns:a16="http://schemas.microsoft.com/office/drawing/2014/main" xmlns="" id="{E88B4F51-483C-4166-AF84-7212C4A52479}"/>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a:extLst>
              <a:ext uri="{FF2B5EF4-FFF2-40B4-BE49-F238E27FC236}">
                <a16:creationId xmlns:a16="http://schemas.microsoft.com/office/drawing/2014/main" xmlns="" id="{51AABA6B-AE83-4168-BE23-C372C49C120E}"/>
              </a:ext>
            </a:extLst>
          </p:cNvPr>
          <p:cNvSpPr>
            <a:spLocks noGrp="1" noChangeArrowheads="1"/>
          </p:cNvSpPr>
          <p:nvPr>
            <p:ph type="sldNum" sz="quarter" idx="12"/>
          </p:nvPr>
        </p:nvSpPr>
        <p:spPr>
          <a:ln/>
        </p:spPr>
        <p:txBody>
          <a:bodyPr/>
          <a:lstStyle>
            <a:lvl1pPr>
              <a:defRPr/>
            </a:lvl1pPr>
          </a:lstStyle>
          <a:p>
            <a:fld id="{07A8CE19-F61C-4BF6-96FF-8823010460F6}" type="slidenum">
              <a:rPr lang="en-US" altLang="en-US"/>
              <a:pPr/>
              <a:t>‹#›</a:t>
            </a:fld>
            <a:endParaRPr lang="en-US" altLang="en-US" dirty="0"/>
          </a:p>
        </p:txBody>
      </p:sp>
    </p:spTree>
    <p:extLst>
      <p:ext uri="{BB962C8B-B14F-4D97-AF65-F5344CB8AC3E}">
        <p14:creationId xmlns:p14="http://schemas.microsoft.com/office/powerpoint/2010/main" val="3641021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xmlns="" id="{C680B8BA-DC42-4B74-B0E7-D1AD0DA4085C}"/>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a:extLst>
              <a:ext uri="{FF2B5EF4-FFF2-40B4-BE49-F238E27FC236}">
                <a16:creationId xmlns:a16="http://schemas.microsoft.com/office/drawing/2014/main" xmlns="" id="{29474261-2B0D-4106-BBCE-0D69D6BEE939}"/>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a:extLst>
              <a:ext uri="{FF2B5EF4-FFF2-40B4-BE49-F238E27FC236}">
                <a16:creationId xmlns:a16="http://schemas.microsoft.com/office/drawing/2014/main" xmlns="" id="{2A47327C-D49E-4565-A0A6-9A3CF02130DF}"/>
              </a:ext>
            </a:extLst>
          </p:cNvPr>
          <p:cNvSpPr>
            <a:spLocks noGrp="1" noChangeArrowheads="1"/>
          </p:cNvSpPr>
          <p:nvPr>
            <p:ph type="sldNum" sz="quarter" idx="12"/>
          </p:nvPr>
        </p:nvSpPr>
        <p:spPr>
          <a:ln/>
        </p:spPr>
        <p:txBody>
          <a:bodyPr/>
          <a:lstStyle>
            <a:lvl1pPr>
              <a:defRPr/>
            </a:lvl1pPr>
          </a:lstStyle>
          <a:p>
            <a:fld id="{34923270-DC4F-43B7-B20C-459740FA92D3}" type="slidenum">
              <a:rPr lang="en-US" altLang="en-US"/>
              <a:pPr/>
              <a:t>‹#›</a:t>
            </a:fld>
            <a:endParaRPr lang="en-US" altLang="en-US" dirty="0"/>
          </a:p>
        </p:txBody>
      </p:sp>
    </p:spTree>
    <p:extLst>
      <p:ext uri="{BB962C8B-B14F-4D97-AF65-F5344CB8AC3E}">
        <p14:creationId xmlns:p14="http://schemas.microsoft.com/office/powerpoint/2010/main" val="1148307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xmlns="" id="{DE6DA206-D686-481A-B462-C143BFD05380}"/>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a:extLst>
              <a:ext uri="{FF2B5EF4-FFF2-40B4-BE49-F238E27FC236}">
                <a16:creationId xmlns:a16="http://schemas.microsoft.com/office/drawing/2014/main" xmlns="" id="{A8E105F3-8E02-43D1-8B4A-EE704CB7E454}"/>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xmlns="" id="{E18D5B59-DD76-4C0D-8ECA-3B3E39D8C94D}"/>
              </a:ext>
            </a:extLst>
          </p:cNvPr>
          <p:cNvSpPr>
            <a:spLocks noGrp="1" noChangeArrowheads="1"/>
          </p:cNvSpPr>
          <p:nvPr>
            <p:ph type="sldNum" sz="quarter" idx="12"/>
          </p:nvPr>
        </p:nvSpPr>
        <p:spPr>
          <a:ln/>
        </p:spPr>
        <p:txBody>
          <a:bodyPr/>
          <a:lstStyle>
            <a:lvl1pPr>
              <a:defRPr/>
            </a:lvl1pPr>
          </a:lstStyle>
          <a:p>
            <a:fld id="{1BBBC9FF-3A98-4C0A-A793-FD61024444C6}" type="slidenum">
              <a:rPr lang="en-US" altLang="en-US"/>
              <a:pPr/>
              <a:t>‹#›</a:t>
            </a:fld>
            <a:endParaRPr lang="en-US" altLang="en-US" dirty="0"/>
          </a:p>
        </p:txBody>
      </p:sp>
    </p:spTree>
    <p:extLst>
      <p:ext uri="{BB962C8B-B14F-4D97-AF65-F5344CB8AC3E}">
        <p14:creationId xmlns:p14="http://schemas.microsoft.com/office/powerpoint/2010/main" val="3441404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xmlns="" id="{F63E364A-2667-4543-8F9C-686CA1C5DAAC}"/>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xmlns="" id="{1CF04DD1-1B0A-4FC0-81EC-1CA14B444F70}"/>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xmlns="" id="{85B57D05-60D1-480A-AEB2-4AFD6C8679C3}"/>
              </a:ext>
            </a:extLst>
          </p:cNvPr>
          <p:cNvSpPr>
            <a:spLocks noGrp="1" noChangeArrowheads="1"/>
          </p:cNvSpPr>
          <p:nvPr>
            <p:ph type="sldNum" sz="quarter" idx="12"/>
          </p:nvPr>
        </p:nvSpPr>
        <p:spPr>
          <a:ln/>
        </p:spPr>
        <p:txBody>
          <a:bodyPr/>
          <a:lstStyle>
            <a:lvl1pPr>
              <a:defRPr/>
            </a:lvl1pPr>
          </a:lstStyle>
          <a:p>
            <a:fld id="{D3556238-9174-4ED7-9F44-90D49C553940}" type="slidenum">
              <a:rPr lang="en-US" altLang="en-US"/>
              <a:pPr/>
              <a:t>‹#›</a:t>
            </a:fld>
            <a:endParaRPr lang="en-US" altLang="en-US" dirty="0"/>
          </a:p>
        </p:txBody>
      </p:sp>
    </p:spTree>
    <p:extLst>
      <p:ext uri="{BB962C8B-B14F-4D97-AF65-F5344CB8AC3E}">
        <p14:creationId xmlns:p14="http://schemas.microsoft.com/office/powerpoint/2010/main" val="3783777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xmlns="" id="{BE202727-BE8F-493D-BD87-E34DA7C2715E}"/>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xmlns="" id="{02EA4C55-B07A-43A2-81E3-1BBA8704A731}"/>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xmlns="" id="{704E96A5-5BD4-4EA3-97C0-7BCED81A4267}"/>
              </a:ext>
            </a:extLst>
          </p:cNvPr>
          <p:cNvSpPr>
            <a:spLocks noGrp="1" noChangeArrowheads="1"/>
          </p:cNvSpPr>
          <p:nvPr>
            <p:ph type="sldNum" sz="quarter" idx="12"/>
          </p:nvPr>
        </p:nvSpPr>
        <p:spPr>
          <a:ln/>
        </p:spPr>
        <p:txBody>
          <a:bodyPr/>
          <a:lstStyle>
            <a:lvl1pPr>
              <a:defRPr/>
            </a:lvl1pPr>
          </a:lstStyle>
          <a:p>
            <a:fld id="{542E464A-6B17-470E-A411-B36F62160C23}" type="slidenum">
              <a:rPr lang="en-US" altLang="en-US"/>
              <a:pPr/>
              <a:t>‹#›</a:t>
            </a:fld>
            <a:endParaRPr lang="en-US" altLang="en-US" dirty="0"/>
          </a:p>
        </p:txBody>
      </p:sp>
    </p:spTree>
    <p:extLst>
      <p:ext uri="{BB962C8B-B14F-4D97-AF65-F5344CB8AC3E}">
        <p14:creationId xmlns:p14="http://schemas.microsoft.com/office/powerpoint/2010/main" val="2318779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xmlns="" id="{299AD5A3-A64E-47D3-9D89-42EA9CAA26DC}"/>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xmlns="" id="{672FB25C-90E2-4BD2-96BC-76F547437640}"/>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xmlns="" id="{1A45FDD7-43DD-4A1C-9144-EF88E5CF0EA6}"/>
              </a:ext>
            </a:extLst>
          </p:cNvPr>
          <p:cNvSpPr>
            <a:spLocks noGrp="1" noChangeArrowheads="1"/>
          </p:cNvSpPr>
          <p:nvPr>
            <p:ph type="sldNum" sz="quarter" idx="12"/>
          </p:nvPr>
        </p:nvSpPr>
        <p:spPr>
          <a:ln/>
        </p:spPr>
        <p:txBody>
          <a:bodyPr/>
          <a:lstStyle>
            <a:lvl1pPr>
              <a:defRPr/>
            </a:lvl1pPr>
          </a:lstStyle>
          <a:p>
            <a:fld id="{ABDC4167-DC3D-497D-A78D-8D963C4FFDBD}" type="slidenum">
              <a:rPr lang="en-US" altLang="en-US"/>
              <a:pPr/>
              <a:t>‹#›</a:t>
            </a:fld>
            <a:endParaRPr lang="en-US" altLang="en-US" dirty="0"/>
          </a:p>
        </p:txBody>
      </p:sp>
    </p:spTree>
    <p:extLst>
      <p:ext uri="{BB962C8B-B14F-4D97-AF65-F5344CB8AC3E}">
        <p14:creationId xmlns:p14="http://schemas.microsoft.com/office/powerpoint/2010/main" val="1224979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xmlns="" id="{D8A85D48-C8A6-4AFC-9D2A-34F01F6F7C0C}"/>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xmlns="" id="{66FB0938-52B1-4FEF-9800-70380528E2B2}"/>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xmlns="" id="{EF64896C-1135-4CA1-9DB1-3D063C9D3619}"/>
              </a:ext>
            </a:extLst>
          </p:cNvPr>
          <p:cNvSpPr>
            <a:spLocks noGrp="1" noChangeArrowheads="1"/>
          </p:cNvSpPr>
          <p:nvPr>
            <p:ph type="sldNum" sz="quarter" idx="12"/>
          </p:nvPr>
        </p:nvSpPr>
        <p:spPr>
          <a:ln/>
        </p:spPr>
        <p:txBody>
          <a:bodyPr/>
          <a:lstStyle>
            <a:lvl1pPr>
              <a:defRPr/>
            </a:lvl1pPr>
          </a:lstStyle>
          <a:p>
            <a:fld id="{4C219384-E00B-48FC-A398-4FF810935163}" type="slidenum">
              <a:rPr lang="en-US" altLang="en-US"/>
              <a:pPr/>
              <a:t>‹#›</a:t>
            </a:fld>
            <a:endParaRPr lang="en-US" altLang="en-US" dirty="0"/>
          </a:p>
        </p:txBody>
      </p:sp>
    </p:spTree>
    <p:extLst>
      <p:ext uri="{BB962C8B-B14F-4D97-AF65-F5344CB8AC3E}">
        <p14:creationId xmlns:p14="http://schemas.microsoft.com/office/powerpoint/2010/main" val="1474820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828800"/>
            <a:ext cx="40386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40386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xmlns="" id="{E8FBFF5D-394D-4363-A14F-5DFBBEBA9163}"/>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xmlns="" id="{1D5F0F87-A21B-4ABA-8F33-C3F150BA4FA5}"/>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xmlns="" id="{8A393BFE-F7C1-4DAE-9931-5C0FE7DF6647}"/>
              </a:ext>
            </a:extLst>
          </p:cNvPr>
          <p:cNvSpPr>
            <a:spLocks noGrp="1" noChangeArrowheads="1"/>
          </p:cNvSpPr>
          <p:nvPr>
            <p:ph type="sldNum" sz="quarter" idx="12"/>
          </p:nvPr>
        </p:nvSpPr>
        <p:spPr>
          <a:ln/>
        </p:spPr>
        <p:txBody>
          <a:bodyPr/>
          <a:lstStyle>
            <a:lvl1pPr>
              <a:defRPr/>
            </a:lvl1pPr>
          </a:lstStyle>
          <a:p>
            <a:fld id="{E4AF8925-D9BD-4113-A544-75FF58E1B6AC}" type="slidenum">
              <a:rPr lang="en-US" altLang="en-US"/>
              <a:pPr/>
              <a:t>‹#›</a:t>
            </a:fld>
            <a:endParaRPr lang="en-US" altLang="en-US" dirty="0"/>
          </a:p>
        </p:txBody>
      </p:sp>
    </p:spTree>
    <p:extLst>
      <p:ext uri="{BB962C8B-B14F-4D97-AF65-F5344CB8AC3E}">
        <p14:creationId xmlns:p14="http://schemas.microsoft.com/office/powerpoint/2010/main" val="2459894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828800"/>
            <a:ext cx="40386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828800"/>
            <a:ext cx="40386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xmlns="" id="{29CD76D7-00E3-4486-9355-2859F51563F2}"/>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xmlns="" id="{FDFABB34-4987-4699-8359-4712EA5A57F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xmlns="" id="{3178F766-8EB7-4E64-BD9E-D99F110F4F90}"/>
              </a:ext>
            </a:extLst>
          </p:cNvPr>
          <p:cNvSpPr>
            <a:spLocks noGrp="1" noChangeArrowheads="1"/>
          </p:cNvSpPr>
          <p:nvPr>
            <p:ph type="sldNum" sz="quarter" idx="12"/>
          </p:nvPr>
        </p:nvSpPr>
        <p:spPr>
          <a:ln/>
        </p:spPr>
        <p:txBody>
          <a:bodyPr/>
          <a:lstStyle>
            <a:lvl1pPr>
              <a:defRPr/>
            </a:lvl1pPr>
          </a:lstStyle>
          <a:p>
            <a:fld id="{1D776F26-2D77-479B-A0E1-707DA655008E}" type="slidenum">
              <a:rPr lang="en-US" altLang="en-US"/>
              <a:pPr/>
              <a:t>‹#›</a:t>
            </a:fld>
            <a:endParaRPr lang="en-US" altLang="en-US" dirty="0"/>
          </a:p>
        </p:txBody>
      </p:sp>
    </p:spTree>
    <p:extLst>
      <p:ext uri="{BB962C8B-B14F-4D97-AF65-F5344CB8AC3E}">
        <p14:creationId xmlns:p14="http://schemas.microsoft.com/office/powerpoint/2010/main" val="3069040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0000"/>
            <a:lumOff val="10000"/>
          </a:schemeClr>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xmlns="" id="{AF246168-7215-4C1D-A325-A285BACAF8CC}"/>
              </a:ext>
            </a:extLst>
          </p:cNvPr>
          <p:cNvSpPr>
            <a:spLocks noGrp="1" noChangeArrowheads="1"/>
          </p:cNvSpPr>
          <p:nvPr>
            <p:ph type="title"/>
          </p:nvPr>
        </p:nvSpPr>
        <p:spPr bwMode="auto">
          <a:xfrm>
            <a:off x="457200" y="5334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xmlns="" id="{14E801C0-C63D-4871-A92E-15575B023DB1}"/>
              </a:ext>
            </a:extLst>
          </p:cNvPr>
          <p:cNvSpPr>
            <a:spLocks noGrp="1" noChangeArrowheads="1"/>
          </p:cNvSpPr>
          <p:nvPr>
            <p:ph type="body" idx="1"/>
          </p:nvPr>
        </p:nvSpPr>
        <p:spPr bwMode="auto">
          <a:xfrm>
            <a:off x="457200" y="1828800"/>
            <a:ext cx="8229600" cy="430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3796" name="Rectangle 4">
            <a:extLst>
              <a:ext uri="{FF2B5EF4-FFF2-40B4-BE49-F238E27FC236}">
                <a16:creationId xmlns:a16="http://schemas.microsoft.com/office/drawing/2014/main" xmlns="" id="{F150C25B-3104-4A76-8F65-2B75B57392C8}"/>
              </a:ext>
            </a:extLst>
          </p:cNvPr>
          <p:cNvSpPr>
            <a:spLocks noGrp="1" noChangeArrowheads="1"/>
          </p:cNvSpPr>
          <p:nvPr>
            <p:ph type="dt" sz="half" idx="2"/>
          </p:nvPr>
        </p:nvSpPr>
        <p:spPr bwMode="auto">
          <a:xfrm>
            <a:off x="457200" y="6248400"/>
            <a:ext cx="1676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dirty="0"/>
          </a:p>
        </p:txBody>
      </p:sp>
      <p:sp>
        <p:nvSpPr>
          <p:cNvPr id="33797" name="Rectangle 5">
            <a:extLst>
              <a:ext uri="{FF2B5EF4-FFF2-40B4-BE49-F238E27FC236}">
                <a16:creationId xmlns:a16="http://schemas.microsoft.com/office/drawing/2014/main" xmlns="" id="{8E839F6D-28B3-46E7-B5DB-5B2EF447337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dirty="0"/>
          </a:p>
        </p:txBody>
      </p:sp>
      <p:sp>
        <p:nvSpPr>
          <p:cNvPr id="33798" name="Rectangle 6">
            <a:extLst>
              <a:ext uri="{FF2B5EF4-FFF2-40B4-BE49-F238E27FC236}">
                <a16:creationId xmlns:a16="http://schemas.microsoft.com/office/drawing/2014/main" xmlns="" id="{B4F4D22C-F51F-469B-8ACD-3F9601175847}"/>
              </a:ext>
            </a:extLst>
          </p:cNvPr>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panose="020B0604020202020204" pitchFamily="34" charset="0"/>
              </a:defRPr>
            </a:lvl1pPr>
          </a:lstStyle>
          <a:p>
            <a:fld id="{D63BB395-DB85-425B-8F45-F7D18315F03C}" type="slidenum">
              <a:rPr lang="en-US" altLang="en-US"/>
              <a:pPr/>
              <a:t>‹#›</a:t>
            </a:fld>
            <a:endParaRPr lang="en-US" altLang="en-US" dirty="0"/>
          </a:p>
        </p:txBody>
      </p:sp>
      <p:grpSp>
        <p:nvGrpSpPr>
          <p:cNvPr id="1031" name="Group 7">
            <a:extLst>
              <a:ext uri="{FF2B5EF4-FFF2-40B4-BE49-F238E27FC236}">
                <a16:creationId xmlns:a16="http://schemas.microsoft.com/office/drawing/2014/main" xmlns="" id="{AFF14E36-4C0B-4FD4-8720-33E14BC489B7}"/>
              </a:ext>
            </a:extLst>
          </p:cNvPr>
          <p:cNvGrpSpPr>
            <a:grpSpLocks/>
          </p:cNvGrpSpPr>
          <p:nvPr/>
        </p:nvGrpSpPr>
        <p:grpSpPr bwMode="auto">
          <a:xfrm>
            <a:off x="279400" y="152400"/>
            <a:ext cx="8686800" cy="1600200"/>
            <a:chOff x="176" y="96"/>
            <a:chExt cx="5472" cy="1008"/>
          </a:xfrm>
        </p:grpSpPr>
        <p:sp>
          <p:nvSpPr>
            <p:cNvPr id="1032" name="Line 8">
              <a:extLst>
                <a:ext uri="{FF2B5EF4-FFF2-40B4-BE49-F238E27FC236}">
                  <a16:creationId xmlns:a16="http://schemas.microsoft.com/office/drawing/2014/main" xmlns="" id="{A936B9A5-1749-4CE5-8FF4-405E298774B3}"/>
                </a:ext>
              </a:extLst>
            </p:cNvPr>
            <p:cNvSpPr>
              <a:spLocks noChangeShapeType="1"/>
            </p:cNvSpPr>
            <p:nvPr/>
          </p:nvSpPr>
          <p:spPr bwMode="auto">
            <a:xfrm flipH="1">
              <a:off x="288" y="1104"/>
              <a:ext cx="523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33" name="Rectangle 9">
              <a:extLst>
                <a:ext uri="{FF2B5EF4-FFF2-40B4-BE49-F238E27FC236}">
                  <a16:creationId xmlns:a16="http://schemas.microsoft.com/office/drawing/2014/main" xmlns="" id="{2A22E63C-1804-489D-8C09-8FF953DD7096}"/>
                </a:ext>
              </a:extLst>
            </p:cNvPr>
            <p:cNvSpPr>
              <a:spLocks noChangeArrowheads="1"/>
            </p:cNvSpPr>
            <p:nvPr/>
          </p:nvSpPr>
          <p:spPr bwMode="auto">
            <a:xfrm>
              <a:off x="5504" y="96"/>
              <a:ext cx="144" cy="144"/>
            </a:xfrm>
            <a:prstGeom prst="rect">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en-US" sz="2400" dirty="0"/>
            </a:p>
          </p:txBody>
        </p:sp>
        <p:sp>
          <p:nvSpPr>
            <p:cNvPr id="1034" name="Rectangle 10">
              <a:extLst>
                <a:ext uri="{FF2B5EF4-FFF2-40B4-BE49-F238E27FC236}">
                  <a16:creationId xmlns:a16="http://schemas.microsoft.com/office/drawing/2014/main" xmlns="" id="{58009ABD-EFD9-41B2-92AA-67C2342CC69C}"/>
                </a:ext>
              </a:extLst>
            </p:cNvPr>
            <p:cNvSpPr>
              <a:spLocks noChangeArrowheads="1"/>
            </p:cNvSpPr>
            <p:nvPr/>
          </p:nvSpPr>
          <p:spPr bwMode="auto">
            <a:xfrm>
              <a:off x="176" y="96"/>
              <a:ext cx="5326" cy="144"/>
            </a:xfrm>
            <a:prstGeom prst="rect">
              <a:avLst/>
            </a:prstGeom>
            <a:solidFill>
              <a:schemeClr val="accent2"/>
            </a:solidFill>
            <a:ln w="12700">
              <a:solidFill>
                <a:schemeClr val="tx1"/>
              </a:solidFill>
              <a:miter lim="800000"/>
              <a:headEnd/>
              <a:tailEnd/>
            </a:ln>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en-US" sz="2400" dirty="0"/>
            </a:p>
          </p:txBody>
        </p:sp>
        <p:sp>
          <p:nvSpPr>
            <p:cNvPr id="1035" name="Rectangle 11">
              <a:extLst>
                <a:ext uri="{FF2B5EF4-FFF2-40B4-BE49-F238E27FC236}">
                  <a16:creationId xmlns:a16="http://schemas.microsoft.com/office/drawing/2014/main" xmlns="" id="{6427E071-2B30-43AE-8661-62E53ACCADD9}"/>
                </a:ext>
              </a:extLst>
            </p:cNvPr>
            <p:cNvSpPr>
              <a:spLocks noChangeArrowheads="1"/>
            </p:cNvSpPr>
            <p:nvPr/>
          </p:nvSpPr>
          <p:spPr bwMode="auto">
            <a:xfrm>
              <a:off x="176" y="240"/>
              <a:ext cx="5326" cy="88"/>
            </a:xfrm>
            <a:prstGeom prst="rect">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en-US" sz="2400" dirty="0"/>
            </a:p>
          </p:txBody>
        </p:sp>
        <p:sp>
          <p:nvSpPr>
            <p:cNvPr id="1036" name="Rectangle 12">
              <a:extLst>
                <a:ext uri="{FF2B5EF4-FFF2-40B4-BE49-F238E27FC236}">
                  <a16:creationId xmlns:a16="http://schemas.microsoft.com/office/drawing/2014/main" xmlns="" id="{50CEBAFD-598B-459F-9668-A09770ACE7F9}"/>
                </a:ext>
              </a:extLst>
            </p:cNvPr>
            <p:cNvSpPr>
              <a:spLocks noChangeArrowheads="1"/>
            </p:cNvSpPr>
            <p:nvPr/>
          </p:nvSpPr>
          <p:spPr bwMode="auto">
            <a:xfrm>
              <a:off x="5504" y="241"/>
              <a:ext cx="144" cy="86"/>
            </a:xfrm>
            <a:prstGeom prst="rect">
              <a:avLst/>
            </a:prstGeom>
            <a:solidFill>
              <a:schemeClr val="accent2"/>
            </a:solidFill>
            <a:ln w="12700">
              <a:solidFill>
                <a:schemeClr val="tx1"/>
              </a:solidFill>
              <a:miter lim="800000"/>
              <a:headEnd/>
              <a:tailEnd/>
            </a:ln>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en-US" sz="2400" dirty="0"/>
            </a:p>
          </p:txBody>
        </p:sp>
      </p:grpSp>
    </p:spTree>
  </p:cSld>
  <p:clrMap bg1="dk2" tx1="lt1" bg2="dk1" tx2="lt2" accent1="accent1" accent2="accent2" accent3="accent3" accent4="accent4" accent5="accent5" accent6="accent6" hlink="hlink" folHlink="folHlink"/>
  <p:sldLayoutIdLst>
    <p:sldLayoutId id="2147483816"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469900" indent="-469900" algn="l" rtl="0" eaLnBrk="0" fontAlgn="base" hangingPunct="0">
        <a:spcBef>
          <a:spcPct val="20000"/>
        </a:spcBef>
        <a:spcAft>
          <a:spcPct val="0"/>
        </a:spcAft>
        <a:buClr>
          <a:schemeClr val="bg2"/>
        </a:buClr>
        <a:buSzPct val="70000"/>
        <a:buFont typeface="Wingdings" panose="05000000000000000000" pitchFamily="2" charset="2"/>
        <a:buChar char="o"/>
        <a:defRPr sz="3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SzPct val="75000"/>
        <a:buFont typeface="Wingdings" panose="05000000000000000000" pitchFamily="2" charset="2"/>
        <a:buChar char="n"/>
        <a:defRPr sz="2800">
          <a:solidFill>
            <a:schemeClr val="tx1"/>
          </a:solidFill>
          <a:latin typeface="+mn-lt"/>
        </a:defRPr>
      </a:lvl2pPr>
      <a:lvl3pPr marL="1377950" indent="-468313" algn="l" rtl="0" eaLnBrk="0" fontAlgn="base" hangingPunct="0">
        <a:spcBef>
          <a:spcPct val="20000"/>
        </a:spcBef>
        <a:spcAft>
          <a:spcPct val="0"/>
        </a:spcAft>
        <a:buClr>
          <a:schemeClr val="bg2"/>
        </a:buClr>
        <a:buSzPct val="65000"/>
        <a:buFont typeface="Wingdings" panose="05000000000000000000" pitchFamily="2" charset="2"/>
        <a:buChar char="o"/>
        <a:defRPr sz="2400">
          <a:solidFill>
            <a:schemeClr val="tx1"/>
          </a:solidFill>
          <a:latin typeface="+mn-lt"/>
        </a:defRPr>
      </a:lvl3pPr>
      <a:lvl4pPr marL="1827213" indent="-438150" algn="l" rtl="0" eaLnBrk="0" fontAlgn="base" hangingPunct="0">
        <a:spcBef>
          <a:spcPct val="20000"/>
        </a:spcBef>
        <a:spcAft>
          <a:spcPct val="0"/>
        </a:spcAft>
        <a:buClr>
          <a:schemeClr val="accent2"/>
        </a:buClr>
        <a:buSzPct val="75000"/>
        <a:buFont typeface="Wingdings" panose="05000000000000000000" pitchFamily="2" charset="2"/>
        <a:buChar char="n"/>
        <a:defRPr sz="2000">
          <a:solidFill>
            <a:schemeClr val="tx1"/>
          </a:solidFill>
          <a:latin typeface="+mn-lt"/>
        </a:defRPr>
      </a:lvl4pPr>
      <a:lvl5pPr marL="2297113" indent="-468313" algn="l" rtl="0" eaLnBrk="0" fontAlgn="base" hangingPunct="0">
        <a:spcBef>
          <a:spcPct val="20000"/>
        </a:spcBef>
        <a:spcAft>
          <a:spcPct val="0"/>
        </a:spcAft>
        <a:buClr>
          <a:schemeClr val="accent1"/>
        </a:buClr>
        <a:buSzPct val="50000"/>
        <a:buFont typeface="Wingdings" panose="05000000000000000000" pitchFamily="2" charset="2"/>
        <a:buChar char="o"/>
        <a:defRPr sz="2000">
          <a:solidFill>
            <a:schemeClr val="tx1"/>
          </a:solidFill>
          <a:latin typeface="+mn-lt"/>
        </a:defRPr>
      </a:lvl5pPr>
      <a:lvl6pPr marL="27543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fontAlgn="base">
        <a:spcBef>
          <a:spcPct val="20000"/>
        </a:spcBef>
        <a:spcAft>
          <a:spcPct val="0"/>
        </a:spcAft>
        <a:buClr>
          <a:schemeClr val="accent1"/>
        </a:buClr>
        <a:buSzPct val="50000"/>
        <a:buFont typeface="Wingdings" pitchFamily="2" charset="2"/>
        <a:buChar char="o"/>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images.google.com/imgres?imgurl=http://www.goldenwoodstudio.com/uploads/images/catalog_src/the-white-stag_src_1.jpg&amp;imgrefurl=http://www.goldenwoodstudio.com/index.php?page=books-and-prints&amp;h=505&amp;w=800&amp;sz=248&amp;hl=en&amp;start=1&amp;um=1&amp;tbnid=wpmJFut9YQTA9M:&amp;tbnh=90&amp;tbnw=143&amp;prev=/images?q=the+white+stag&amp;um=1&amp;hl=en" TargetMode="External"/><Relationship Id="rId2" Type="http://schemas.openxmlformats.org/officeDocument/2006/relationships/image" Target="../media/image15.jpeg"/><Relationship Id="rId1" Type="http://schemas.openxmlformats.org/officeDocument/2006/relationships/slideLayout" Target="../slideLayouts/slideLayout1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xmlns="" id="{4A852F62-BFF8-4FA0-8F74-D4E7D83FB048}"/>
              </a:ext>
            </a:extLst>
          </p:cNvPr>
          <p:cNvSpPr>
            <a:spLocks noGrp="1" noChangeArrowheads="1"/>
          </p:cNvSpPr>
          <p:nvPr>
            <p:ph type="ctrTitle"/>
          </p:nvPr>
        </p:nvSpPr>
        <p:spPr>
          <a:xfrm>
            <a:off x="762000" y="1371599"/>
            <a:ext cx="7696200" cy="2047875"/>
          </a:xfrm>
        </p:spPr>
        <p:txBody>
          <a:bodyPr/>
          <a:lstStyle/>
          <a:p>
            <a:pPr algn="ctr" eaLnBrk="1" hangingPunct="1"/>
            <a:r>
              <a:rPr lang="en-US" altLang="en-US" dirty="0"/>
              <a:t>King Arthur: The Legend</a:t>
            </a:r>
          </a:p>
        </p:txBody>
      </p:sp>
      <p:sp>
        <p:nvSpPr>
          <p:cNvPr id="3075" name="Rectangle 3">
            <a:extLst>
              <a:ext uri="{FF2B5EF4-FFF2-40B4-BE49-F238E27FC236}">
                <a16:creationId xmlns:a16="http://schemas.microsoft.com/office/drawing/2014/main" xmlns="" id="{51952C49-6E45-4086-BBF6-3CB3DCF2217E}"/>
              </a:ext>
            </a:extLst>
          </p:cNvPr>
          <p:cNvSpPr>
            <a:spLocks noGrp="1" noChangeArrowheads="1"/>
          </p:cNvSpPr>
          <p:nvPr>
            <p:ph type="subTitle" idx="1"/>
          </p:nvPr>
        </p:nvSpPr>
        <p:spPr>
          <a:xfrm>
            <a:off x="762000" y="3581400"/>
            <a:ext cx="7696200" cy="2514600"/>
          </a:xfrm>
        </p:spPr>
        <p:txBody>
          <a:bodyPr/>
          <a:lstStyle/>
          <a:p>
            <a:pPr algn="ctr" eaLnBrk="1" hangingPunct="1"/>
            <a:r>
              <a:rPr lang="en-US" altLang="en-US" dirty="0">
                <a:latin typeface="Arial" panose="020B0604020202020204" pitchFamily="34" charset="0"/>
              </a:rPr>
              <a:t>Archetypes; Historical Context; Synopsis</a:t>
            </a:r>
          </a:p>
          <a:p>
            <a:pPr algn="ctr" eaLnBrk="1" hangingPunct="1"/>
            <a:r>
              <a:rPr lang="en-US" altLang="en-US" dirty="0">
                <a:latin typeface="Arial" panose="020B0604020202020204" pitchFamily="34" charset="0"/>
              </a:rPr>
              <a:t>Name:</a:t>
            </a:r>
          </a:p>
          <a:p>
            <a:pPr algn="ctr" eaLnBrk="1" hangingPunct="1"/>
            <a:r>
              <a:rPr lang="en-US" altLang="en-US" dirty="0">
                <a:latin typeface="Arial" panose="020B0604020202020204" pitchFamily="34" charset="0"/>
              </a:rPr>
              <a:t>Tutor:</a:t>
            </a:r>
          </a:p>
          <a:p>
            <a:pPr algn="ctr" eaLnBrk="1" hangingPunct="1"/>
            <a:r>
              <a:rPr lang="en-US" altLang="en-US" dirty="0">
                <a:latin typeface="Arial" panose="020B0604020202020204" pitchFamily="34" charset="0"/>
              </a:rPr>
              <a:t>Course:</a:t>
            </a:r>
          </a:p>
          <a:p>
            <a:pPr algn="ctr" eaLnBrk="1" hangingPunct="1"/>
            <a:r>
              <a:rPr lang="en-US" altLang="en-US" dirty="0">
                <a:latin typeface="Arial" panose="020B0604020202020204" pitchFamily="34" charset="0"/>
              </a:rPr>
              <a:t>Date:</a:t>
            </a:r>
          </a:p>
        </p:txBody>
      </p:sp>
      <p:pic>
        <p:nvPicPr>
          <p:cNvPr id="3076" name="Picture 11" descr="http://www.gothagepress.com/knight_blue1.gif">
            <a:extLst>
              <a:ext uri="{FF2B5EF4-FFF2-40B4-BE49-F238E27FC236}">
                <a16:creationId xmlns:a16="http://schemas.microsoft.com/office/drawing/2014/main" xmlns="" id="{3512E50E-F225-4DE7-B541-2C1600B9A18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38150" y="4927600"/>
            <a:ext cx="131445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13" descr="http://www.gothagepress.com/knight_red1.gif">
            <a:extLst>
              <a:ext uri="{FF2B5EF4-FFF2-40B4-BE49-F238E27FC236}">
                <a16:creationId xmlns:a16="http://schemas.microsoft.com/office/drawing/2014/main" xmlns="" id="{912ADCD6-9494-431A-9D14-921EBB811F11}"/>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5038725"/>
            <a:ext cx="131445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5">
            <a:extLst>
              <a:ext uri="{FF2B5EF4-FFF2-40B4-BE49-F238E27FC236}">
                <a16:creationId xmlns:a16="http://schemas.microsoft.com/office/drawing/2014/main" xmlns="" id="{C875F8E0-E5F0-4D71-8AF6-8EA80E53E2AC}"/>
              </a:ext>
            </a:extLst>
          </p:cNvPr>
          <p:cNvSpPr>
            <a:spLocks noGrp="1"/>
          </p:cNvSpPr>
          <p:nvPr>
            <p:ph type="ctrTitle"/>
          </p:nvPr>
        </p:nvSpPr>
        <p:spPr>
          <a:xfrm>
            <a:off x="762000" y="1371599"/>
            <a:ext cx="7696200" cy="2181225"/>
          </a:xfrm>
        </p:spPr>
        <p:txBody>
          <a:bodyPr/>
          <a:lstStyle/>
          <a:p>
            <a:pPr eaLnBrk="1" hangingPunct="1"/>
            <a:r>
              <a:rPr lang="en-US" altLang="en-US" dirty="0"/>
              <a:t>In This Presentation:</a:t>
            </a:r>
          </a:p>
        </p:txBody>
      </p:sp>
      <p:sp>
        <p:nvSpPr>
          <p:cNvPr id="4099" name="Subtitle 6">
            <a:extLst>
              <a:ext uri="{FF2B5EF4-FFF2-40B4-BE49-F238E27FC236}">
                <a16:creationId xmlns:a16="http://schemas.microsoft.com/office/drawing/2014/main" xmlns="" id="{E21DE477-0634-424E-BD30-61DCB45EE1B3}"/>
              </a:ext>
            </a:extLst>
          </p:cNvPr>
          <p:cNvSpPr>
            <a:spLocks noGrp="1"/>
          </p:cNvSpPr>
          <p:nvPr>
            <p:ph type="subTitle" idx="1"/>
          </p:nvPr>
        </p:nvSpPr>
        <p:spPr/>
        <p:txBody>
          <a:bodyPr/>
          <a:lstStyle/>
          <a:p>
            <a:pPr marL="457200" indent="-457200" eaLnBrk="1" hangingPunct="1">
              <a:buFont typeface="Wingdings" panose="05000000000000000000" pitchFamily="2" charset="2"/>
              <a:buChar char="Ø"/>
            </a:pPr>
            <a:r>
              <a:rPr lang="en-US" altLang="en-US" dirty="0">
                <a:latin typeface="Arial" panose="020B0604020202020204" pitchFamily="34" charset="0"/>
              </a:rPr>
              <a:t>Arthur’s connections and Archetypes</a:t>
            </a:r>
          </a:p>
          <a:p>
            <a:pPr marL="457200" indent="-457200" eaLnBrk="1" hangingPunct="1">
              <a:buFont typeface="Wingdings" panose="05000000000000000000" pitchFamily="2" charset="2"/>
              <a:buChar char="Ø"/>
            </a:pPr>
            <a:r>
              <a:rPr lang="en-US" altLang="en-US" dirty="0">
                <a:latin typeface="Arial" panose="020B0604020202020204" pitchFamily="34" charset="0"/>
              </a:rPr>
              <a:t>Synopsis of the Legend</a:t>
            </a:r>
          </a:p>
          <a:p>
            <a:pPr marL="457200" indent="-457200" eaLnBrk="1" hangingPunct="1">
              <a:buFont typeface="Wingdings" panose="05000000000000000000" pitchFamily="2" charset="2"/>
              <a:buChar char="Ø"/>
            </a:pPr>
            <a:r>
              <a:rPr lang="en-US" altLang="en-US" dirty="0">
                <a:latin typeface="Arial" panose="020B0604020202020204" pitchFamily="34" charset="0"/>
              </a:rPr>
              <a:t>Historical Context and Themes</a:t>
            </a:r>
          </a:p>
        </p:txBody>
      </p:sp>
      <p:pic>
        <p:nvPicPr>
          <p:cNvPr id="4100" name="Picture 5" descr="http://content.answcdn.com/main/content/img/webpics/King_Arthur.jpg">
            <a:extLst>
              <a:ext uri="{FF2B5EF4-FFF2-40B4-BE49-F238E27FC236}">
                <a16:creationId xmlns:a16="http://schemas.microsoft.com/office/drawing/2014/main" xmlns="" id="{A40D2D10-DB1D-4C0D-B4B8-99F07E5D13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6130" y="4400812"/>
            <a:ext cx="197207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7" descr="http://gothagepress.com/knight%20sleeping.gif">
            <a:extLst>
              <a:ext uri="{FF2B5EF4-FFF2-40B4-BE49-F238E27FC236}">
                <a16:creationId xmlns:a16="http://schemas.microsoft.com/office/drawing/2014/main" xmlns="" id="{731DB192-D747-4E78-B04B-98FF98D0CC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447800"/>
            <a:ext cx="7620000" cy="135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
            <a:extLst>
              <a:ext uri="{FF2B5EF4-FFF2-40B4-BE49-F238E27FC236}">
                <a16:creationId xmlns:a16="http://schemas.microsoft.com/office/drawing/2014/main" xmlns="" id="{8DC913E1-CCA8-4281-8F89-3B1348AEC994}"/>
              </a:ext>
            </a:extLst>
          </p:cNvPr>
          <p:cNvSpPr>
            <a:spLocks noGrp="1" noChangeArrowheads="1"/>
          </p:cNvSpPr>
          <p:nvPr>
            <p:ph type="title"/>
          </p:nvPr>
        </p:nvSpPr>
        <p:spPr/>
        <p:txBody>
          <a:bodyPr/>
          <a:lstStyle/>
          <a:p>
            <a:pPr eaLnBrk="1" hangingPunct="1"/>
            <a:r>
              <a:rPr lang="en-US" altLang="en-US" dirty="0"/>
              <a:t>The Definition of a Legend</a:t>
            </a:r>
          </a:p>
        </p:txBody>
      </p:sp>
      <p:sp>
        <p:nvSpPr>
          <p:cNvPr id="5123" name="Rectangle 11">
            <a:extLst>
              <a:ext uri="{FF2B5EF4-FFF2-40B4-BE49-F238E27FC236}">
                <a16:creationId xmlns:a16="http://schemas.microsoft.com/office/drawing/2014/main" xmlns="" id="{3B7D01B8-4AAB-4CE8-929C-A3A7286EC622}"/>
              </a:ext>
            </a:extLst>
          </p:cNvPr>
          <p:cNvSpPr>
            <a:spLocks noGrp="1" noChangeArrowheads="1"/>
          </p:cNvSpPr>
          <p:nvPr>
            <p:ph idx="1"/>
          </p:nvPr>
        </p:nvSpPr>
        <p:spPr/>
        <p:txBody>
          <a:bodyPr/>
          <a:lstStyle/>
          <a:p>
            <a:pPr eaLnBrk="1" hangingPunct="1">
              <a:buFont typeface="Wingdings" panose="05000000000000000000" pitchFamily="2" charset="2"/>
              <a:buChar char="Ø"/>
            </a:pPr>
            <a:r>
              <a:rPr lang="en-US" altLang="en-US" sz="2400" dirty="0"/>
              <a:t>Legends are stories passed down one generation to the next by word of mouth. Legends are traditionalist historical tales or collections of  related tales are popularly regarded as true, but nevertheless contain a mixture of fiction and fact (Hardyman &amp; Killcoyne 4).</a:t>
            </a:r>
          </a:p>
          <a:p>
            <a:pPr eaLnBrk="1" hangingPunct="1">
              <a:buFont typeface="Wingdings" panose="05000000000000000000" pitchFamily="2" charset="2"/>
              <a:buChar char="Ø"/>
            </a:pPr>
            <a:r>
              <a:rPr lang="en-US" altLang="en-US" sz="2400" dirty="0"/>
              <a:t>Legends should not be confused with </a:t>
            </a:r>
            <a:r>
              <a:rPr lang="en-US" altLang="en-US" sz="2400" b="1" dirty="0"/>
              <a:t>myths.</a:t>
            </a:r>
          </a:p>
          <a:p>
            <a:pPr eaLnBrk="1" hangingPunct="1">
              <a:buFont typeface="Wingdings" panose="05000000000000000000" pitchFamily="2" charset="2"/>
              <a:buChar char="Ø"/>
            </a:pPr>
            <a:r>
              <a:rPr lang="en-US" altLang="en-US" sz="2400" dirty="0"/>
              <a:t>Myths are typically ancient traditionalist stories that deal with heroes, ancestors and other supernatural beings serving as fundamental types in a people’s worldview, as by explaining aspects of the natural world or delineating the ideals, customs or psychology of a society (5).</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xmlns="" id="{94FE7B97-D09F-48C8-BB57-68EB6411C7E7}"/>
              </a:ext>
            </a:extLst>
          </p:cNvPr>
          <p:cNvSpPr>
            <a:spLocks noGrp="1"/>
          </p:cNvSpPr>
          <p:nvPr>
            <p:ph type="title"/>
          </p:nvPr>
        </p:nvSpPr>
        <p:spPr/>
        <p:txBody>
          <a:bodyPr/>
          <a:lstStyle/>
          <a:p>
            <a:pPr eaLnBrk="1" hangingPunct="1"/>
            <a:r>
              <a:rPr lang="en-US" altLang="en-US" dirty="0"/>
              <a:t>Archetypes</a:t>
            </a:r>
          </a:p>
        </p:txBody>
      </p:sp>
      <p:sp>
        <p:nvSpPr>
          <p:cNvPr id="3" name="Content Placeholder 2">
            <a:extLst>
              <a:ext uri="{FF2B5EF4-FFF2-40B4-BE49-F238E27FC236}">
                <a16:creationId xmlns:a16="http://schemas.microsoft.com/office/drawing/2014/main" xmlns="" id="{701A4139-DA6C-4DEB-AC1C-2E54A309D398}"/>
              </a:ext>
            </a:extLst>
          </p:cNvPr>
          <p:cNvSpPr>
            <a:spLocks noGrp="1"/>
          </p:cNvSpPr>
          <p:nvPr>
            <p:ph idx="1"/>
          </p:nvPr>
        </p:nvSpPr>
        <p:spPr>
          <a:xfrm>
            <a:off x="457200" y="1828800"/>
            <a:ext cx="8229600" cy="3505200"/>
          </a:xfrm>
        </p:spPr>
        <p:txBody>
          <a:bodyPr>
            <a:normAutofit fontScale="77500" lnSpcReduction="20000"/>
          </a:bodyPr>
          <a:lstStyle/>
          <a:p>
            <a:pPr eaLnBrk="1" hangingPunct="1">
              <a:buFont typeface="Wingdings" panose="05000000000000000000" pitchFamily="2" charset="2"/>
              <a:buChar char="Ø"/>
              <a:defRPr/>
            </a:pPr>
            <a:r>
              <a:rPr lang="en-US" dirty="0"/>
              <a:t>Archetypes are reoccurring character types, settings or actions recognizable cultures and literature and elicits certain reactions or feelings from their readers.</a:t>
            </a:r>
          </a:p>
          <a:p>
            <a:pPr eaLnBrk="1" hangingPunct="1">
              <a:buFont typeface="Wingdings" panose="05000000000000000000" pitchFamily="2" charset="2"/>
              <a:buChar char="Ø"/>
              <a:defRPr/>
            </a:pPr>
            <a:r>
              <a:rPr lang="en-US" dirty="0"/>
              <a:t>The characters depicted draw on typical human experiences.</a:t>
            </a:r>
          </a:p>
          <a:p>
            <a:pPr eaLnBrk="1" hangingPunct="1">
              <a:buFont typeface="Wingdings" panose="05000000000000000000" pitchFamily="2" charset="2"/>
              <a:buChar char="Ø"/>
              <a:defRPr/>
            </a:pPr>
            <a:r>
              <a:rPr lang="en-US" dirty="0"/>
              <a:t>The elicit emotional reactions and provide audiences with clues on future motivations or actions.</a:t>
            </a:r>
          </a:p>
          <a:p>
            <a:pPr lvl="1" eaLnBrk="1" hangingPunct="1">
              <a:buFont typeface="Wingdings" panose="05000000000000000000" pitchFamily="2" charset="2"/>
              <a:buChar char="Ø"/>
              <a:defRPr/>
            </a:pPr>
            <a:r>
              <a:rPr lang="en-US" dirty="0"/>
              <a:t>They can be compared to moments in superhero movies where one expects certain characters to do certain things (such as the trumping of the hero or destruction of an arch enemy).</a:t>
            </a:r>
          </a:p>
        </p:txBody>
      </p:sp>
      <p:pic>
        <p:nvPicPr>
          <p:cNvPr id="6148" name="Picture 2" descr="http://aras.org/images/headrow-final-1-resized-new.jpg">
            <a:extLst>
              <a:ext uri="{FF2B5EF4-FFF2-40B4-BE49-F238E27FC236}">
                <a16:creationId xmlns:a16="http://schemas.microsoft.com/office/drawing/2014/main" xmlns="" id="{EF58F8E8-6F73-42C1-BEB8-6C29094D0B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095875"/>
            <a:ext cx="829627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xmlns="" id="{15C3904B-204A-4C21-9439-B86921CA2778}"/>
              </a:ext>
            </a:extLst>
          </p:cNvPr>
          <p:cNvSpPr>
            <a:spLocks noGrp="1"/>
          </p:cNvSpPr>
          <p:nvPr>
            <p:ph type="title"/>
          </p:nvPr>
        </p:nvSpPr>
        <p:spPr/>
        <p:txBody>
          <a:bodyPr/>
          <a:lstStyle/>
          <a:p>
            <a:pPr eaLnBrk="1" hangingPunct="1"/>
            <a:r>
              <a:rPr lang="en-US" altLang="en-US" dirty="0"/>
              <a:t>The Role of Archetypes</a:t>
            </a:r>
          </a:p>
        </p:txBody>
      </p:sp>
      <p:sp>
        <p:nvSpPr>
          <p:cNvPr id="10243" name="Content Placeholder 2">
            <a:extLst>
              <a:ext uri="{FF2B5EF4-FFF2-40B4-BE49-F238E27FC236}">
                <a16:creationId xmlns:a16="http://schemas.microsoft.com/office/drawing/2014/main" xmlns="" id="{F9DDB784-101F-4300-9B03-98DFA8DB1AF8}"/>
              </a:ext>
            </a:extLst>
          </p:cNvPr>
          <p:cNvSpPr>
            <a:spLocks noGrp="1"/>
          </p:cNvSpPr>
          <p:nvPr>
            <p:ph sz="half" idx="1"/>
          </p:nvPr>
        </p:nvSpPr>
        <p:spPr>
          <a:xfrm>
            <a:off x="457200" y="1828801"/>
            <a:ext cx="4495800" cy="4387272"/>
          </a:xfrm>
        </p:spPr>
        <p:txBody>
          <a:bodyPr/>
          <a:lstStyle/>
          <a:p>
            <a:pPr eaLnBrk="1" hangingPunct="1">
              <a:buFont typeface="Wingdings" panose="05000000000000000000" pitchFamily="2" charset="2"/>
              <a:buChar char="Ø"/>
            </a:pPr>
            <a:r>
              <a:rPr lang="en-US" altLang="en-US" dirty="0"/>
              <a:t>What roles do these archetypes serve?</a:t>
            </a:r>
          </a:p>
          <a:p>
            <a:pPr lvl="1" eaLnBrk="1" hangingPunct="1">
              <a:buFont typeface="Wingdings" panose="05000000000000000000" pitchFamily="2" charset="2"/>
              <a:buChar char="§"/>
            </a:pPr>
            <a:r>
              <a:rPr lang="en-US" altLang="en-US" dirty="0"/>
              <a:t>They help their audiences recognize various character types.</a:t>
            </a:r>
          </a:p>
        </p:txBody>
      </p:sp>
      <p:pic>
        <p:nvPicPr>
          <p:cNvPr id="2" name="Picture 1">
            <a:extLst>
              <a:ext uri="{FF2B5EF4-FFF2-40B4-BE49-F238E27FC236}">
                <a16:creationId xmlns:a16="http://schemas.microsoft.com/office/drawing/2014/main" xmlns="" id="{ADB1B4C9-9E6F-443A-B987-9BEF98926C2D}"/>
              </a:ext>
            </a:extLst>
          </p:cNvPr>
          <p:cNvPicPr>
            <a:picLocks noChangeAspect="1"/>
          </p:cNvPicPr>
          <p:nvPr/>
        </p:nvPicPr>
        <p:blipFill>
          <a:blip r:embed="rId2"/>
          <a:stretch>
            <a:fillRect/>
          </a:stretch>
        </p:blipFill>
        <p:spPr>
          <a:xfrm>
            <a:off x="5791200" y="1892109"/>
            <a:ext cx="2895600" cy="4387273"/>
          </a:xfrm>
          <a:prstGeom prst="rect">
            <a:avLst/>
          </a:prstGeom>
        </p:spPr>
      </p:pic>
      <p:pic>
        <p:nvPicPr>
          <p:cNvPr id="3" name="Picture 2">
            <a:extLst>
              <a:ext uri="{FF2B5EF4-FFF2-40B4-BE49-F238E27FC236}">
                <a16:creationId xmlns:a16="http://schemas.microsoft.com/office/drawing/2014/main" xmlns="" id="{12ABF747-84F5-492F-A384-177F67A4ED31}"/>
              </a:ext>
            </a:extLst>
          </p:cNvPr>
          <p:cNvPicPr>
            <a:picLocks noChangeAspect="1"/>
          </p:cNvPicPr>
          <p:nvPr/>
        </p:nvPicPr>
        <p:blipFill>
          <a:blip r:embed="rId3"/>
          <a:stretch>
            <a:fillRect/>
          </a:stretch>
        </p:blipFill>
        <p:spPr>
          <a:xfrm>
            <a:off x="2362200" y="3691903"/>
            <a:ext cx="3124200" cy="258747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2F4AC237-F76A-4997-BD12-75A2637871A9}"/>
              </a:ext>
            </a:extLst>
          </p:cNvPr>
          <p:cNvSpPr>
            <a:spLocks noGrp="1"/>
          </p:cNvSpPr>
          <p:nvPr>
            <p:ph type="title"/>
          </p:nvPr>
        </p:nvSpPr>
        <p:spPr>
          <a:xfrm>
            <a:off x="722313" y="5343525"/>
            <a:ext cx="7772400" cy="1362075"/>
          </a:xfrm>
        </p:spPr>
        <p:txBody>
          <a:bodyPr/>
          <a:lstStyle/>
          <a:p>
            <a:pPr>
              <a:defRPr/>
            </a:pPr>
            <a:r>
              <a:rPr lang="en-US" dirty="0"/>
              <a:t>Legend of King Arthur</a:t>
            </a:r>
          </a:p>
        </p:txBody>
      </p:sp>
      <p:sp>
        <p:nvSpPr>
          <p:cNvPr id="11267" name="Text Placeholder 5">
            <a:extLst>
              <a:ext uri="{FF2B5EF4-FFF2-40B4-BE49-F238E27FC236}">
                <a16:creationId xmlns:a16="http://schemas.microsoft.com/office/drawing/2014/main" xmlns="" id="{FD962763-2047-43B9-A419-24371D68B4C7}"/>
              </a:ext>
            </a:extLst>
          </p:cNvPr>
          <p:cNvSpPr>
            <a:spLocks noGrp="1"/>
          </p:cNvSpPr>
          <p:nvPr>
            <p:ph type="body" idx="1"/>
          </p:nvPr>
        </p:nvSpPr>
        <p:spPr>
          <a:xfrm>
            <a:off x="722313" y="3843338"/>
            <a:ext cx="7772400" cy="1500187"/>
          </a:xfrm>
        </p:spPr>
        <p:txBody>
          <a:bodyPr/>
          <a:lstStyle/>
          <a:p>
            <a:r>
              <a:rPr lang="en-US" altLang="en-US" dirty="0"/>
              <a:t>A Brief Introductory Synopsis to the</a:t>
            </a:r>
          </a:p>
        </p:txBody>
      </p:sp>
      <p:pic>
        <p:nvPicPr>
          <p:cNvPr id="2" name="Picture 1">
            <a:extLst>
              <a:ext uri="{FF2B5EF4-FFF2-40B4-BE49-F238E27FC236}">
                <a16:creationId xmlns:a16="http://schemas.microsoft.com/office/drawing/2014/main" xmlns="" id="{7D1FBEFE-2FCF-4C08-AB2D-CCA577BBFE94}"/>
              </a:ext>
            </a:extLst>
          </p:cNvPr>
          <p:cNvPicPr>
            <a:picLocks noChangeAspect="1"/>
          </p:cNvPicPr>
          <p:nvPr/>
        </p:nvPicPr>
        <p:blipFill>
          <a:blip r:embed="rId2"/>
          <a:stretch>
            <a:fillRect/>
          </a:stretch>
        </p:blipFill>
        <p:spPr>
          <a:xfrm>
            <a:off x="1413272" y="1874258"/>
            <a:ext cx="6317456" cy="310948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xmlns="" id="{B752FDCC-E68D-4AF3-8A0B-560E5604F797}"/>
              </a:ext>
            </a:extLst>
          </p:cNvPr>
          <p:cNvSpPr>
            <a:spLocks noGrp="1" noChangeArrowheads="1"/>
          </p:cNvSpPr>
          <p:nvPr>
            <p:ph type="title"/>
          </p:nvPr>
        </p:nvSpPr>
        <p:spPr/>
        <p:txBody>
          <a:bodyPr/>
          <a:lstStyle/>
          <a:p>
            <a:pPr eaLnBrk="1" hangingPunct="1"/>
            <a:r>
              <a:rPr lang="en-US" altLang="en-US" dirty="0"/>
              <a:t>The Birth and Childhood of Arthur</a:t>
            </a:r>
          </a:p>
        </p:txBody>
      </p:sp>
      <p:sp>
        <p:nvSpPr>
          <p:cNvPr id="14339" name="Rectangle 4">
            <a:extLst>
              <a:ext uri="{FF2B5EF4-FFF2-40B4-BE49-F238E27FC236}">
                <a16:creationId xmlns:a16="http://schemas.microsoft.com/office/drawing/2014/main" xmlns="" id="{8DEC55EC-3E39-4D32-BE29-A5A1F7A1E71D}"/>
              </a:ext>
            </a:extLst>
          </p:cNvPr>
          <p:cNvSpPr>
            <a:spLocks noGrp="1" noChangeArrowheads="1"/>
          </p:cNvSpPr>
          <p:nvPr>
            <p:ph type="body" sz="half" idx="1"/>
          </p:nvPr>
        </p:nvSpPr>
        <p:spPr>
          <a:xfrm>
            <a:off x="457200" y="1828800"/>
            <a:ext cx="4419600" cy="4724400"/>
          </a:xfrm>
        </p:spPr>
        <p:txBody>
          <a:bodyPr/>
          <a:lstStyle/>
          <a:p>
            <a:pPr eaLnBrk="1" hangingPunct="1">
              <a:lnSpc>
                <a:spcPct val="90000"/>
              </a:lnSpc>
              <a:buFont typeface="Wingdings" panose="05000000000000000000" pitchFamily="2" charset="2"/>
              <a:buChar char="Ø"/>
            </a:pPr>
            <a:r>
              <a:rPr lang="en-US" altLang="en-US" sz="2000" dirty="0"/>
              <a:t>Uther Pendragon, the Briton’s King, fell in love with the wife of another man; Merlin then disguises him to look like her husband for the affair to materialize (Pyle 17).</a:t>
            </a:r>
          </a:p>
          <a:p>
            <a:pPr eaLnBrk="1" hangingPunct="1">
              <a:lnSpc>
                <a:spcPct val="90000"/>
              </a:lnSpc>
              <a:buFont typeface="Wingdings" panose="05000000000000000000" pitchFamily="2" charset="2"/>
              <a:buChar char="Ø"/>
            </a:pPr>
            <a:r>
              <a:rPr lang="en-US" altLang="en-US" sz="2000" dirty="0"/>
              <a:t>A child is then brought forth. He is Uther’s second child and first son.</a:t>
            </a:r>
          </a:p>
          <a:p>
            <a:pPr eaLnBrk="1" hangingPunct="1">
              <a:lnSpc>
                <a:spcPct val="90000"/>
              </a:lnSpc>
              <a:buFont typeface="Wingdings" panose="05000000000000000000" pitchFamily="2" charset="2"/>
              <a:buChar char="Ø"/>
            </a:pPr>
            <a:r>
              <a:rPr lang="en-US" altLang="en-US" sz="2000" dirty="0"/>
              <a:t>Shortly after, King Uther passes; Merlin takes the child into his care and hides and protects him.</a:t>
            </a:r>
          </a:p>
          <a:p>
            <a:pPr eaLnBrk="1" hangingPunct="1">
              <a:lnSpc>
                <a:spcPct val="90000"/>
              </a:lnSpc>
              <a:buFont typeface="Wingdings" panose="05000000000000000000" pitchFamily="2" charset="2"/>
              <a:buChar char="Ø"/>
            </a:pPr>
            <a:r>
              <a:rPr lang="en-US" altLang="en-US" sz="2000" dirty="0"/>
              <a:t>This child is Arthur. Merlin gives him to one peasant to raise him as one of his.</a:t>
            </a:r>
          </a:p>
          <a:p>
            <a:pPr eaLnBrk="1" hangingPunct="1">
              <a:lnSpc>
                <a:spcPct val="90000"/>
              </a:lnSpc>
              <a:buFont typeface="Wingdings" panose="05000000000000000000" pitchFamily="2" charset="2"/>
              <a:buChar char="Ø"/>
            </a:pPr>
            <a:r>
              <a:rPr lang="en-US" altLang="en-US" sz="2000" dirty="0"/>
              <a:t>As Arthur grew along, he was unaware of hic royal background.</a:t>
            </a:r>
          </a:p>
        </p:txBody>
      </p:sp>
      <p:pic>
        <p:nvPicPr>
          <p:cNvPr id="14340" name="Picture 7" descr="http://merlinmfgusa.com/yahoo_site_admin/assets/images/merlin1.4555854_std.jpg">
            <a:extLst>
              <a:ext uri="{FF2B5EF4-FFF2-40B4-BE49-F238E27FC236}">
                <a16:creationId xmlns:a16="http://schemas.microsoft.com/office/drawing/2014/main" xmlns="" id="{9B430E1F-2D46-4EDD-8F4F-5F46A6116B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905000"/>
            <a:ext cx="35623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a:extLst>
              <a:ext uri="{FF2B5EF4-FFF2-40B4-BE49-F238E27FC236}">
                <a16:creationId xmlns:a16="http://schemas.microsoft.com/office/drawing/2014/main" xmlns="" id="{8A4C8BAD-01FA-4BC7-BA60-F33498F8372E}"/>
              </a:ext>
            </a:extLst>
          </p:cNvPr>
          <p:cNvSpPr>
            <a:spLocks noGrp="1"/>
          </p:cNvSpPr>
          <p:nvPr>
            <p:ph type="title"/>
          </p:nvPr>
        </p:nvSpPr>
        <p:spPr/>
        <p:txBody>
          <a:bodyPr/>
          <a:lstStyle/>
          <a:p>
            <a:r>
              <a:rPr lang="en-US" altLang="en-US" dirty="0"/>
              <a:t>The Sword in the Stone</a:t>
            </a:r>
          </a:p>
        </p:txBody>
      </p:sp>
      <p:sp>
        <p:nvSpPr>
          <p:cNvPr id="5" name="Content Placeholder 4">
            <a:extLst>
              <a:ext uri="{FF2B5EF4-FFF2-40B4-BE49-F238E27FC236}">
                <a16:creationId xmlns:a16="http://schemas.microsoft.com/office/drawing/2014/main" xmlns="" id="{D82BF23C-FB8E-4D30-A2DA-248EDBB8E67E}"/>
              </a:ext>
            </a:extLst>
          </p:cNvPr>
          <p:cNvSpPr>
            <a:spLocks noGrp="1"/>
          </p:cNvSpPr>
          <p:nvPr>
            <p:ph sz="half" idx="1"/>
          </p:nvPr>
        </p:nvSpPr>
        <p:spPr>
          <a:xfrm>
            <a:off x="4648200" y="1828800"/>
            <a:ext cx="4114800" cy="5029200"/>
          </a:xfrm>
        </p:spPr>
        <p:txBody>
          <a:bodyPr>
            <a:noAutofit/>
          </a:bodyPr>
          <a:lstStyle/>
          <a:p>
            <a:pPr eaLnBrk="1" hangingPunct="1">
              <a:lnSpc>
                <a:spcPct val="90000"/>
              </a:lnSpc>
              <a:buFont typeface="Wingdings" panose="05000000000000000000" pitchFamily="2" charset="2"/>
              <a:buChar char="Ø"/>
              <a:defRPr/>
            </a:pPr>
            <a:r>
              <a:rPr lang="en-US" sz="2400" dirty="0"/>
              <a:t>After the passing of King Uther, Merlin drives the  Excalibur  sword (which Merlin received from the Lady of the Lake) into a big rock with a curse that the sword would be only removed by the rightful king (Pyle 65).</a:t>
            </a:r>
          </a:p>
          <a:p>
            <a:pPr eaLnBrk="1" hangingPunct="1">
              <a:lnSpc>
                <a:spcPct val="90000"/>
              </a:lnSpc>
              <a:buFont typeface="Wingdings" panose="05000000000000000000" pitchFamily="2" charset="2"/>
              <a:buChar char="Ø"/>
              <a:defRPr/>
            </a:pPr>
            <a:r>
              <a:rPr lang="en-US" sz="2400" dirty="0"/>
              <a:t>Arthur, needing a sword for one of the adoptive brothers, pulls the Excalibur sword from the cursed rock.</a:t>
            </a:r>
          </a:p>
          <a:p>
            <a:pPr eaLnBrk="1" hangingPunct="1">
              <a:lnSpc>
                <a:spcPct val="90000"/>
              </a:lnSpc>
              <a:buFont typeface="Wingdings" panose="05000000000000000000" pitchFamily="2" charset="2"/>
              <a:buChar char="Ø"/>
              <a:defRPr/>
            </a:pPr>
            <a:r>
              <a:rPr lang="en-US" sz="2400" dirty="0"/>
              <a:t>He then proves as the king.</a:t>
            </a:r>
          </a:p>
        </p:txBody>
      </p:sp>
      <p:pic>
        <p:nvPicPr>
          <p:cNvPr id="15364" name="Picture 7" descr="img_6">
            <a:extLst>
              <a:ext uri="{FF2B5EF4-FFF2-40B4-BE49-F238E27FC236}">
                <a16:creationId xmlns:a16="http://schemas.microsoft.com/office/drawing/2014/main" xmlns="" id="{8BECE934-1B65-47DD-AC83-DC0F41340F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828800"/>
            <a:ext cx="410527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a:extLst>
              <a:ext uri="{FF2B5EF4-FFF2-40B4-BE49-F238E27FC236}">
                <a16:creationId xmlns:a16="http://schemas.microsoft.com/office/drawing/2014/main" xmlns="" id="{03C62C6D-447D-41E7-8922-C1089DAD4324}"/>
              </a:ext>
            </a:extLst>
          </p:cNvPr>
          <p:cNvSpPr>
            <a:spLocks noGrp="1" noChangeArrowheads="1"/>
          </p:cNvSpPr>
          <p:nvPr>
            <p:ph type="title"/>
          </p:nvPr>
        </p:nvSpPr>
        <p:spPr>
          <a:xfrm>
            <a:off x="457200" y="533400"/>
            <a:ext cx="8229600" cy="914400"/>
          </a:xfrm>
        </p:spPr>
        <p:txBody>
          <a:bodyPr/>
          <a:lstStyle/>
          <a:p>
            <a:pPr eaLnBrk="1" hangingPunct="1"/>
            <a:r>
              <a:rPr lang="en-US" altLang="en-US" dirty="0"/>
              <a:t>First Challenge of the New King</a:t>
            </a:r>
          </a:p>
        </p:txBody>
      </p:sp>
      <p:sp>
        <p:nvSpPr>
          <p:cNvPr id="16387" name="Rectangle 6">
            <a:extLst>
              <a:ext uri="{FF2B5EF4-FFF2-40B4-BE49-F238E27FC236}">
                <a16:creationId xmlns:a16="http://schemas.microsoft.com/office/drawing/2014/main" xmlns="" id="{6FA43AB3-F0DB-4AE9-9318-F2A0E9B6809F}"/>
              </a:ext>
            </a:extLst>
          </p:cNvPr>
          <p:cNvSpPr>
            <a:spLocks noGrp="1" noChangeArrowheads="1"/>
          </p:cNvSpPr>
          <p:nvPr>
            <p:ph type="body" sz="half" idx="2"/>
          </p:nvPr>
        </p:nvSpPr>
        <p:spPr>
          <a:xfrm>
            <a:off x="4724402" y="1828800"/>
            <a:ext cx="3962398" cy="5029200"/>
          </a:xfrm>
        </p:spPr>
        <p:txBody>
          <a:bodyPr/>
          <a:lstStyle/>
          <a:p>
            <a:pPr eaLnBrk="1" hangingPunct="1">
              <a:lnSpc>
                <a:spcPct val="90000"/>
              </a:lnSpc>
              <a:buFont typeface="Wingdings" panose="05000000000000000000" pitchFamily="2" charset="2"/>
              <a:buChar char="Ø"/>
            </a:pPr>
            <a:r>
              <a:rPr lang="en-US" altLang="en-US" sz="2400" dirty="0"/>
              <a:t>At Arthur's assumption of power, England was fractionated into city states, torn by war, and faced an incessant threat of attack from the Saxons</a:t>
            </a:r>
          </a:p>
          <a:p>
            <a:pPr eaLnBrk="1" hangingPunct="1">
              <a:lnSpc>
                <a:spcPct val="90000"/>
              </a:lnSpc>
              <a:buFont typeface="Wingdings" panose="05000000000000000000" pitchFamily="2" charset="2"/>
              <a:buChar char="Ø"/>
            </a:pPr>
            <a:r>
              <a:rPr lang="en-US" altLang="en-US" sz="2400" dirty="0"/>
              <a:t>After getting married, King Leodegrance – Arthur’s father law – gifts Arthur a round table.</a:t>
            </a:r>
          </a:p>
          <a:p>
            <a:pPr eaLnBrk="1" hangingPunct="1">
              <a:lnSpc>
                <a:spcPct val="90000"/>
              </a:lnSpc>
              <a:buFont typeface="Wingdings" panose="05000000000000000000" pitchFamily="2" charset="2"/>
              <a:buChar char="Ø"/>
            </a:pPr>
            <a:r>
              <a:rPr lang="en-US" altLang="en-US" sz="2400" dirty="0"/>
              <a:t>It was once a prized possession of his father’s. </a:t>
            </a:r>
          </a:p>
          <a:p>
            <a:pPr eaLnBrk="1" hangingPunct="1">
              <a:lnSpc>
                <a:spcPct val="90000"/>
              </a:lnSpc>
              <a:buFont typeface="Wingdings" panose="05000000000000000000" pitchFamily="2" charset="2"/>
              <a:buChar char="Ø"/>
            </a:pPr>
            <a:r>
              <a:rPr lang="en-US" altLang="en-US" sz="2400" dirty="0"/>
              <a:t>The table sat hundreds of nights.</a:t>
            </a:r>
          </a:p>
        </p:txBody>
      </p:sp>
      <p:pic>
        <p:nvPicPr>
          <p:cNvPr id="16388" name="Picture 10" descr="Knights_of_the_Round_Table">
            <a:extLst>
              <a:ext uri="{FF2B5EF4-FFF2-40B4-BE49-F238E27FC236}">
                <a16:creationId xmlns:a16="http://schemas.microsoft.com/office/drawing/2014/main" xmlns="" id="{016FEB29-0950-48ED-AA77-BD2396C38B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469" y="1919454"/>
            <a:ext cx="4186131" cy="4771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a:extLst>
              <a:ext uri="{FF2B5EF4-FFF2-40B4-BE49-F238E27FC236}">
                <a16:creationId xmlns:a16="http://schemas.microsoft.com/office/drawing/2014/main" xmlns="" id="{4DC61B96-6C4D-4BEE-BB04-B8510800A4FF}"/>
              </a:ext>
            </a:extLst>
          </p:cNvPr>
          <p:cNvSpPr>
            <a:spLocks noGrp="1" noChangeArrowheads="1"/>
          </p:cNvSpPr>
          <p:nvPr>
            <p:ph type="title"/>
          </p:nvPr>
        </p:nvSpPr>
        <p:spPr>
          <a:xfrm>
            <a:off x="457200" y="533400"/>
            <a:ext cx="8229600" cy="914400"/>
          </a:xfrm>
        </p:spPr>
        <p:txBody>
          <a:bodyPr/>
          <a:lstStyle/>
          <a:p>
            <a:pPr eaLnBrk="1" hangingPunct="1"/>
            <a:r>
              <a:rPr lang="en-US" altLang="en-US" dirty="0"/>
              <a:t>Continued….</a:t>
            </a:r>
          </a:p>
        </p:txBody>
      </p:sp>
      <p:sp>
        <p:nvSpPr>
          <p:cNvPr id="17410" name="Content Placeholder 3">
            <a:extLst>
              <a:ext uri="{FF2B5EF4-FFF2-40B4-BE49-F238E27FC236}">
                <a16:creationId xmlns:a16="http://schemas.microsoft.com/office/drawing/2014/main" xmlns="" id="{8682B935-2AED-4364-B4B3-6387B6158BDA}"/>
              </a:ext>
            </a:extLst>
          </p:cNvPr>
          <p:cNvSpPr>
            <a:spLocks noGrp="1"/>
          </p:cNvSpPr>
          <p:nvPr>
            <p:ph sz="half" idx="1"/>
          </p:nvPr>
        </p:nvSpPr>
        <p:spPr>
          <a:xfrm>
            <a:off x="3352800" y="1828800"/>
            <a:ext cx="5334000" cy="5029200"/>
          </a:xfrm>
        </p:spPr>
        <p:txBody>
          <a:bodyPr/>
          <a:lstStyle/>
          <a:p>
            <a:pPr eaLnBrk="1" hangingPunct="1">
              <a:lnSpc>
                <a:spcPct val="90000"/>
              </a:lnSpc>
              <a:buFont typeface="Wingdings" panose="05000000000000000000" pitchFamily="2" charset="2"/>
              <a:buChar char="Ø"/>
            </a:pPr>
            <a:r>
              <a:rPr lang="en-US" altLang="en-US" sz="2000" dirty="0"/>
              <a:t>The fabled story also features how Arthur used the table. It is at this table that a revolutionary idea is born (Pyle 113).</a:t>
            </a:r>
          </a:p>
          <a:p>
            <a:pPr eaLnBrk="1" hangingPunct="1">
              <a:lnSpc>
                <a:spcPct val="90000"/>
              </a:lnSpc>
              <a:buFont typeface="Wingdings" panose="05000000000000000000" pitchFamily="2" charset="2"/>
              <a:buChar char="Ø"/>
            </a:pPr>
            <a:r>
              <a:rPr lang="en-US" altLang="en-US" sz="2000" dirty="0"/>
              <a:t>Arthur gathers all the Knights of the city states at the Round Table seeking their unity in defeating the Saxons; he creates the Knights of the Round table.</a:t>
            </a:r>
          </a:p>
          <a:p>
            <a:pPr eaLnBrk="1" hangingPunct="1">
              <a:lnSpc>
                <a:spcPct val="90000"/>
              </a:lnSpc>
              <a:buFont typeface="Wingdings" panose="05000000000000000000" pitchFamily="2" charset="2"/>
              <a:buChar char="Ø"/>
            </a:pPr>
            <a:r>
              <a:rPr lang="en-US" altLang="en-US" sz="2000" dirty="0"/>
              <a:t>That no one knight, including King Arthur himself, held more power than the other. He then creates a  democratic society (117).</a:t>
            </a:r>
          </a:p>
          <a:p>
            <a:pPr eaLnBrk="1" hangingPunct="1">
              <a:lnSpc>
                <a:spcPct val="90000"/>
              </a:lnSpc>
              <a:buFont typeface="Wingdings" panose="05000000000000000000" pitchFamily="2" charset="2"/>
              <a:buChar char="Ø"/>
            </a:pPr>
            <a:r>
              <a:rPr lang="en-US" altLang="en-US" sz="2000" dirty="0"/>
              <a:t>He then leads the alliance of the Knights into war against the powerful Saxons in a series of 12 battles. He wins the war.</a:t>
            </a:r>
          </a:p>
          <a:p>
            <a:pPr eaLnBrk="1" hangingPunct="1">
              <a:lnSpc>
                <a:spcPct val="90000"/>
              </a:lnSpc>
              <a:buFont typeface="Wingdings" panose="05000000000000000000" pitchFamily="2" charset="2"/>
              <a:buChar char="Ø"/>
            </a:pPr>
            <a:r>
              <a:rPr lang="en-US" altLang="en-US" sz="2000" dirty="0"/>
              <a:t>The legend foretells that it is through the use of the Excalibur sword that King Arthur realizes victory. The  Excalibur sword is said to have made its barer invincible.</a:t>
            </a:r>
          </a:p>
          <a:p>
            <a:endParaRPr lang="en-US" altLang="en-US" sz="2000" dirty="0"/>
          </a:p>
        </p:txBody>
      </p:sp>
      <p:pic>
        <p:nvPicPr>
          <p:cNvPr id="17411" name="Picture 10" descr="Knights_of_the_Round_Table">
            <a:extLst>
              <a:ext uri="{FF2B5EF4-FFF2-40B4-BE49-F238E27FC236}">
                <a16:creationId xmlns:a16="http://schemas.microsoft.com/office/drawing/2014/main" xmlns="" id="{35A7AF6B-CFDC-4581-81A6-59549B1E5F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09800"/>
            <a:ext cx="3200400"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a:extLst>
              <a:ext uri="{FF2B5EF4-FFF2-40B4-BE49-F238E27FC236}">
                <a16:creationId xmlns:a16="http://schemas.microsoft.com/office/drawing/2014/main" xmlns="" id="{375AE457-5BAF-4879-9C5A-A7AB20C3E4DE}"/>
              </a:ext>
            </a:extLst>
          </p:cNvPr>
          <p:cNvSpPr>
            <a:spLocks noGrp="1" noChangeArrowheads="1"/>
          </p:cNvSpPr>
          <p:nvPr>
            <p:ph type="title"/>
          </p:nvPr>
        </p:nvSpPr>
        <p:spPr/>
        <p:txBody>
          <a:bodyPr/>
          <a:lstStyle/>
          <a:p>
            <a:pPr eaLnBrk="1" hangingPunct="1"/>
            <a:r>
              <a:rPr lang="en-US" altLang="en-US" dirty="0"/>
              <a:t>Princess Guinevere</a:t>
            </a:r>
          </a:p>
        </p:txBody>
      </p:sp>
      <p:sp>
        <p:nvSpPr>
          <p:cNvPr id="15363" name="Rectangle 6">
            <a:extLst>
              <a:ext uri="{FF2B5EF4-FFF2-40B4-BE49-F238E27FC236}">
                <a16:creationId xmlns:a16="http://schemas.microsoft.com/office/drawing/2014/main" xmlns="" id="{7028A80E-BF9F-43F7-89FD-D33DB6BB69D9}"/>
              </a:ext>
            </a:extLst>
          </p:cNvPr>
          <p:cNvSpPr>
            <a:spLocks noGrp="1" noChangeArrowheads="1"/>
          </p:cNvSpPr>
          <p:nvPr>
            <p:ph type="body" sz="half" idx="2"/>
          </p:nvPr>
        </p:nvSpPr>
        <p:spPr>
          <a:xfrm>
            <a:off x="3810000" y="1828800"/>
            <a:ext cx="5105400" cy="5029200"/>
          </a:xfrm>
        </p:spPr>
        <p:txBody>
          <a:bodyPr>
            <a:normAutofit/>
          </a:bodyPr>
          <a:lstStyle/>
          <a:p>
            <a:pPr eaLnBrk="1" hangingPunct="1">
              <a:lnSpc>
                <a:spcPct val="90000"/>
              </a:lnSpc>
              <a:buFont typeface="Wingdings" panose="05000000000000000000" pitchFamily="2" charset="2"/>
              <a:buChar char="Ø"/>
              <a:defRPr/>
            </a:pPr>
            <a:r>
              <a:rPr lang="en-US" sz="2400" dirty="0"/>
              <a:t>King Arthur chose the beautiful Princess Guinevere to be his bride.</a:t>
            </a:r>
          </a:p>
          <a:p>
            <a:pPr eaLnBrk="1" hangingPunct="1">
              <a:lnSpc>
                <a:spcPct val="90000"/>
              </a:lnSpc>
              <a:buFont typeface="Wingdings" panose="05000000000000000000" pitchFamily="2" charset="2"/>
              <a:buChar char="Ø"/>
              <a:defRPr/>
            </a:pPr>
            <a:r>
              <a:rPr lang="en-US" sz="2400" dirty="0"/>
              <a:t>Merlin foresaw the disastrous ending to this relationship. </a:t>
            </a:r>
          </a:p>
          <a:p>
            <a:pPr eaLnBrk="1" hangingPunct="1">
              <a:lnSpc>
                <a:spcPct val="90000"/>
              </a:lnSpc>
              <a:buFont typeface="Wingdings" panose="05000000000000000000" pitchFamily="2" charset="2"/>
              <a:buChar char="Ø"/>
              <a:defRPr/>
            </a:pPr>
            <a:r>
              <a:rPr lang="en-US" sz="2400" dirty="0"/>
              <a:t>As tradition dictates, Guinevere, is left with no choice nor sees her husband to be before the wedding.</a:t>
            </a:r>
          </a:p>
          <a:p>
            <a:pPr eaLnBrk="1" hangingPunct="1">
              <a:lnSpc>
                <a:spcPct val="90000"/>
              </a:lnSpc>
              <a:buFont typeface="Wingdings" panose="05000000000000000000" pitchFamily="2" charset="2"/>
              <a:buChar char="Ø"/>
              <a:defRPr/>
            </a:pPr>
            <a:r>
              <a:rPr lang="en-US" sz="2400" dirty="0"/>
              <a:t>Guinevere and other members of the court pay special attention to the young and talented Knight Lancelot (Littleton &amp; Malcor 71).</a:t>
            </a:r>
          </a:p>
          <a:p>
            <a:pPr eaLnBrk="1" hangingPunct="1">
              <a:lnSpc>
                <a:spcPct val="90000"/>
              </a:lnSpc>
              <a:buFont typeface="Wingdings" panose="05000000000000000000" pitchFamily="2" charset="2"/>
              <a:buChar char="Ø"/>
              <a:defRPr/>
            </a:pPr>
            <a:r>
              <a:rPr lang="en-US" sz="2400" dirty="0"/>
              <a:t>Knight Lancelot later becomes of the closest and favorite friends of King Arthur.</a:t>
            </a:r>
          </a:p>
        </p:txBody>
      </p:sp>
      <p:pic>
        <p:nvPicPr>
          <p:cNvPr id="18436" name="Picture 12" descr="The-Accolade-c1901-Print-C12180534">
            <a:extLst>
              <a:ext uri="{FF2B5EF4-FFF2-40B4-BE49-F238E27FC236}">
                <a16:creationId xmlns:a16="http://schemas.microsoft.com/office/drawing/2014/main" xmlns="" id="{F9F25817-C9A5-4184-9CC2-2F0D4E5D42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133600"/>
            <a:ext cx="34290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Placeholder 3">
            <a:extLst>
              <a:ext uri="{FF2B5EF4-FFF2-40B4-BE49-F238E27FC236}">
                <a16:creationId xmlns:a16="http://schemas.microsoft.com/office/drawing/2014/main" xmlns="" id="{82212D6B-122D-4B92-A008-D77DD011E04B}"/>
              </a:ext>
            </a:extLst>
          </p:cNvPr>
          <p:cNvSpPr>
            <a:spLocks noGrp="1"/>
          </p:cNvSpPr>
          <p:nvPr>
            <p:ph type="body" sz="half" idx="2"/>
          </p:nvPr>
        </p:nvSpPr>
        <p:spPr>
          <a:xfrm>
            <a:off x="304800" y="5029201"/>
            <a:ext cx="8382000" cy="1828799"/>
          </a:xfrm>
        </p:spPr>
        <p:txBody>
          <a:bodyPr>
            <a:noAutofit/>
          </a:bodyPr>
          <a:lstStyle/>
          <a:p>
            <a:pPr>
              <a:buFont typeface="Wingdings" panose="05000000000000000000" pitchFamily="2" charset="2"/>
              <a:buChar char="Ø"/>
              <a:defRPr/>
            </a:pPr>
            <a:r>
              <a:rPr lang="en-US" sz="2000" dirty="0"/>
              <a:t>Among the other fables that focus on the other Knights of the Roundtable is </a:t>
            </a:r>
            <a:r>
              <a:rPr lang="en-US" sz="2000" i="1" dirty="0"/>
              <a:t>Sir Gawain and the Green Knight. </a:t>
            </a:r>
            <a:r>
              <a:rPr lang="en-US" sz="2000" dirty="0"/>
              <a:t>It is foretold when the kingdom is peaceful, when Arthur is happily married to Guinevere and has established the Round table</a:t>
            </a:r>
            <a:r>
              <a:rPr lang="en-US" sz="2000" dirty="0">
                <a:solidFill>
                  <a:srgbClr val="FFFFE3"/>
                </a:solidFill>
              </a:rPr>
              <a:t> (Carley 92).</a:t>
            </a:r>
          </a:p>
          <a:p>
            <a:pPr>
              <a:buFont typeface="Wingdings" panose="05000000000000000000" pitchFamily="2" charset="2"/>
              <a:buChar char="Ø"/>
              <a:defRPr/>
            </a:pPr>
            <a:r>
              <a:rPr lang="en-US" sz="2000" dirty="0"/>
              <a:t>Note: Gawain is the Nephew of Arthur, a son to Guinevere’s sibling.</a:t>
            </a:r>
          </a:p>
        </p:txBody>
      </p:sp>
      <p:pic>
        <p:nvPicPr>
          <p:cNvPr id="19460" name="Picture 4" descr="http://cdn.whatculture.com/wp-content/uploads/2008/11/gawain-and-the-green-kngt.png">
            <a:extLst>
              <a:ext uri="{FF2B5EF4-FFF2-40B4-BE49-F238E27FC236}">
                <a16:creationId xmlns:a16="http://schemas.microsoft.com/office/drawing/2014/main" xmlns="" id="{FF61E19D-5C6E-4E44-A664-4725E15709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573" y="76200"/>
            <a:ext cx="8844853" cy="507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a:extLst>
              <a:ext uri="{FF2B5EF4-FFF2-40B4-BE49-F238E27FC236}">
                <a16:creationId xmlns:a16="http://schemas.microsoft.com/office/drawing/2014/main" xmlns="" id="{280E8986-C9A8-47DF-8023-B3436BA9B9BA}"/>
              </a:ext>
            </a:extLst>
          </p:cNvPr>
          <p:cNvSpPr>
            <a:spLocks noGrp="1" noChangeArrowheads="1"/>
          </p:cNvSpPr>
          <p:nvPr>
            <p:ph type="title"/>
          </p:nvPr>
        </p:nvSpPr>
        <p:spPr/>
        <p:txBody>
          <a:bodyPr/>
          <a:lstStyle/>
          <a:p>
            <a:pPr eaLnBrk="1" hangingPunct="1"/>
            <a:r>
              <a:rPr lang="en-US" altLang="en-US" dirty="0"/>
              <a:t>Evil Plots and Other Mysteries</a:t>
            </a:r>
          </a:p>
        </p:txBody>
      </p:sp>
      <p:sp>
        <p:nvSpPr>
          <p:cNvPr id="20483" name="Rectangle 7">
            <a:extLst>
              <a:ext uri="{FF2B5EF4-FFF2-40B4-BE49-F238E27FC236}">
                <a16:creationId xmlns:a16="http://schemas.microsoft.com/office/drawing/2014/main" xmlns="" id="{5698BBB1-9AE6-4C4F-B1BA-8D7982B97CCA}"/>
              </a:ext>
            </a:extLst>
          </p:cNvPr>
          <p:cNvSpPr>
            <a:spLocks noGrp="1" noChangeArrowheads="1"/>
          </p:cNvSpPr>
          <p:nvPr>
            <p:ph type="body" sz="half" idx="2"/>
          </p:nvPr>
        </p:nvSpPr>
        <p:spPr>
          <a:xfrm>
            <a:off x="353683" y="1828800"/>
            <a:ext cx="5132717" cy="5029200"/>
          </a:xfrm>
        </p:spPr>
        <p:txBody>
          <a:bodyPr/>
          <a:lstStyle/>
          <a:p>
            <a:pPr marL="0" indent="0" eaLnBrk="1" hangingPunct="1">
              <a:lnSpc>
                <a:spcPct val="90000"/>
              </a:lnSpc>
              <a:buNone/>
            </a:pPr>
            <a:r>
              <a:rPr lang="en-US" altLang="en-US" sz="2400" dirty="0"/>
              <a:t>Evil plots and mysteries;</a:t>
            </a:r>
          </a:p>
          <a:p>
            <a:pPr marL="895350" lvl="1" indent="-457200" eaLnBrk="1" hangingPunct="1">
              <a:lnSpc>
                <a:spcPct val="90000"/>
              </a:lnSpc>
              <a:buAutoNum type="arabicPeriod"/>
            </a:pPr>
            <a:r>
              <a:rPr lang="en-US" altLang="en-US" sz="2100" dirty="0"/>
              <a:t>When Camelot was experiencing peace, the kingdom’s other parts were restless.</a:t>
            </a:r>
          </a:p>
          <a:p>
            <a:pPr marL="895350" lvl="1" indent="-457200" eaLnBrk="1" hangingPunct="1">
              <a:lnSpc>
                <a:spcPct val="90000"/>
              </a:lnSpc>
              <a:buAutoNum type="arabicPeriod"/>
            </a:pPr>
            <a:r>
              <a:rPr lang="en-US" altLang="en-US" sz="2100" dirty="0"/>
              <a:t>Unknowingly to Arthur, he had a half sister, Morgan de Fey. </a:t>
            </a:r>
            <a:r>
              <a:rPr lang="en-US" altLang="en-US" sz="2100" dirty="0">
                <a:solidFill>
                  <a:srgbClr val="FFFFE3"/>
                </a:solidFill>
              </a:rPr>
              <a:t>Morgan is said to have been a powerful witch.</a:t>
            </a:r>
          </a:p>
          <a:p>
            <a:pPr marL="895350" lvl="1" indent="-457200" eaLnBrk="1" hangingPunct="1">
              <a:lnSpc>
                <a:spcPct val="90000"/>
              </a:lnSpc>
              <a:buAutoNum type="arabicPeriod"/>
            </a:pPr>
            <a:r>
              <a:rPr lang="en-US" altLang="en-US" sz="2100" dirty="0"/>
              <a:t>She believed that she was the  rightful heir to the throne as she was King Uther’s first child. In her attempts to usurp the throne, she slept and conceived a child with King Arthur.</a:t>
            </a:r>
          </a:p>
          <a:p>
            <a:pPr marL="895350" lvl="1" indent="-457200" eaLnBrk="1" hangingPunct="1">
              <a:lnSpc>
                <a:spcPct val="90000"/>
              </a:lnSpc>
              <a:buAutoNum type="arabicPeriod"/>
            </a:pPr>
            <a:r>
              <a:rPr lang="en-US" altLang="en-US" sz="2100" dirty="0"/>
              <a:t>Her son, Mordred, threatened the throne and marriage of Arthur. </a:t>
            </a:r>
          </a:p>
        </p:txBody>
      </p:sp>
      <p:pic>
        <p:nvPicPr>
          <p:cNvPr id="20484" name="Picture 9" descr="280px-Morganlfay">
            <a:extLst>
              <a:ext uri="{FF2B5EF4-FFF2-40B4-BE49-F238E27FC236}">
                <a16:creationId xmlns:a16="http://schemas.microsoft.com/office/drawing/2014/main" xmlns="" id="{184F141D-03E0-4401-BFDD-ADE374313C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6355" y="1831674"/>
            <a:ext cx="3268067" cy="464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xmlns="" id="{EF92D53E-0A7D-4710-BF06-A309C88B8248}"/>
              </a:ext>
            </a:extLst>
          </p:cNvPr>
          <p:cNvSpPr>
            <a:spLocks noGrp="1" noChangeArrowheads="1"/>
          </p:cNvSpPr>
          <p:nvPr>
            <p:ph type="title"/>
          </p:nvPr>
        </p:nvSpPr>
        <p:spPr/>
        <p:txBody>
          <a:bodyPr/>
          <a:lstStyle/>
          <a:p>
            <a:pPr eaLnBrk="1" hangingPunct="1"/>
            <a:r>
              <a:rPr lang="en-US" altLang="en-US" dirty="0"/>
              <a:t>Evil Plots and Other Mysteries</a:t>
            </a:r>
          </a:p>
        </p:txBody>
      </p:sp>
      <p:sp>
        <p:nvSpPr>
          <p:cNvPr id="21507" name="Rectangle 4">
            <a:extLst>
              <a:ext uri="{FF2B5EF4-FFF2-40B4-BE49-F238E27FC236}">
                <a16:creationId xmlns:a16="http://schemas.microsoft.com/office/drawing/2014/main" xmlns="" id="{F41DC699-8599-4C7F-A3A6-6AF7B0EAC822}"/>
              </a:ext>
            </a:extLst>
          </p:cNvPr>
          <p:cNvSpPr>
            <a:spLocks noGrp="1" noChangeArrowheads="1"/>
          </p:cNvSpPr>
          <p:nvPr>
            <p:ph type="body" sz="half" idx="1"/>
          </p:nvPr>
        </p:nvSpPr>
        <p:spPr/>
        <p:txBody>
          <a:bodyPr/>
          <a:lstStyle/>
          <a:p>
            <a:pPr marL="0" indent="0" eaLnBrk="1" hangingPunct="1">
              <a:lnSpc>
                <a:spcPct val="90000"/>
              </a:lnSpc>
              <a:buNone/>
            </a:pPr>
            <a:r>
              <a:rPr lang="en-US" altLang="en-US" sz="2200" dirty="0"/>
              <a:t>Each good legend has several parallel stories.</a:t>
            </a:r>
          </a:p>
          <a:p>
            <a:pPr lvl="1" eaLnBrk="1" hangingPunct="1">
              <a:lnSpc>
                <a:spcPct val="90000"/>
              </a:lnSpc>
              <a:buFont typeface="Wingdings" panose="05000000000000000000" pitchFamily="2" charset="2"/>
              <a:buChar char="Ø"/>
            </a:pPr>
            <a:r>
              <a:rPr lang="en-US" altLang="en-US" sz="2000" dirty="0"/>
              <a:t>Camelot is foretold to be surround by innumerable chivalry stories, monsters, magic, and fairies. </a:t>
            </a:r>
          </a:p>
          <a:p>
            <a:pPr lvl="1" eaLnBrk="1" hangingPunct="1">
              <a:lnSpc>
                <a:spcPct val="90000"/>
              </a:lnSpc>
              <a:buFont typeface="Wingdings" panose="05000000000000000000" pitchFamily="2" charset="2"/>
              <a:buChar char="Ø"/>
            </a:pPr>
            <a:r>
              <a:rPr lang="en-US" altLang="en-US" sz="2000" dirty="0"/>
              <a:t>The most famed include </a:t>
            </a:r>
            <a:r>
              <a:rPr lang="en-US" sz="2000" dirty="0">
                <a:solidFill>
                  <a:srgbClr val="FFFFE3"/>
                </a:solidFill>
                <a:ea typeface="+mn-ea"/>
                <a:cs typeface="+mn-cs"/>
              </a:rPr>
              <a:t>(Carley 104)</a:t>
            </a:r>
            <a:r>
              <a:rPr lang="en-US" altLang="en-US" sz="2000" dirty="0"/>
              <a:t>:</a:t>
            </a:r>
          </a:p>
          <a:p>
            <a:pPr lvl="2" eaLnBrk="1" hangingPunct="1">
              <a:lnSpc>
                <a:spcPct val="90000"/>
              </a:lnSpc>
              <a:buFont typeface="+mj-lt"/>
              <a:buAutoNum type="alphaLcPeriod"/>
            </a:pPr>
            <a:r>
              <a:rPr lang="en-US" altLang="en-US" sz="1800" dirty="0"/>
              <a:t>Tristan and Isolde;</a:t>
            </a:r>
          </a:p>
          <a:p>
            <a:pPr lvl="2" eaLnBrk="1" hangingPunct="1">
              <a:lnSpc>
                <a:spcPct val="90000"/>
              </a:lnSpc>
              <a:buFont typeface="+mj-lt"/>
              <a:buAutoNum type="alphaLcPeriod"/>
            </a:pPr>
            <a:r>
              <a:rPr lang="en-US" altLang="en-US" sz="1800" dirty="0"/>
              <a:t>The Lady of the Lake;</a:t>
            </a:r>
          </a:p>
          <a:p>
            <a:pPr lvl="2" eaLnBrk="1" hangingPunct="1">
              <a:lnSpc>
                <a:spcPct val="90000"/>
              </a:lnSpc>
              <a:buFont typeface="+mj-lt"/>
              <a:buAutoNum type="alphaLcPeriod"/>
            </a:pPr>
            <a:r>
              <a:rPr lang="en-US" altLang="en-US" sz="1800" dirty="0"/>
              <a:t>The Questing Beast;</a:t>
            </a:r>
          </a:p>
          <a:p>
            <a:pPr lvl="2" eaLnBrk="1" hangingPunct="1">
              <a:lnSpc>
                <a:spcPct val="90000"/>
              </a:lnSpc>
              <a:buFont typeface="+mj-lt"/>
              <a:buAutoNum type="alphaLcPeriod"/>
            </a:pPr>
            <a:r>
              <a:rPr lang="en-US" altLang="en-US" sz="1800" dirty="0"/>
              <a:t>and The White Stag.</a:t>
            </a:r>
          </a:p>
        </p:txBody>
      </p:sp>
      <p:pic>
        <p:nvPicPr>
          <p:cNvPr id="21508" name="Picture 7" descr="hirsch-2-190">
            <a:extLst>
              <a:ext uri="{FF2B5EF4-FFF2-40B4-BE49-F238E27FC236}">
                <a16:creationId xmlns:a16="http://schemas.microsoft.com/office/drawing/2014/main" xmlns="" id="{B7A6CCC0-9125-46DE-8764-56369C181F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2374" y="3886198"/>
            <a:ext cx="1944330" cy="2455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9" descr="the-white-stag_src_1">
            <a:hlinkClick r:id="rId3"/>
            <a:extLst>
              <a:ext uri="{FF2B5EF4-FFF2-40B4-BE49-F238E27FC236}">
                <a16:creationId xmlns:a16="http://schemas.microsoft.com/office/drawing/2014/main" xmlns="" id="{95536F77-65C8-4AF9-8256-2ED974EA42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4302" y="1953679"/>
            <a:ext cx="2052498" cy="165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1" descr="lady_of_the_lake">
            <a:extLst>
              <a:ext uri="{FF2B5EF4-FFF2-40B4-BE49-F238E27FC236}">
                <a16:creationId xmlns:a16="http://schemas.microsoft.com/office/drawing/2014/main" xmlns="" id="{777F7BBB-1D68-47E9-A63D-03E75BB066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4407878"/>
            <a:ext cx="1916722" cy="1916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2" descr="http://3.bp.blogspot.com/_J9PlRvGGXS8/Sx2q11sE0OI/AAAAAAAACl4/SfKmApvIOow/s400/questing-beast.jpg">
            <a:extLst>
              <a:ext uri="{FF2B5EF4-FFF2-40B4-BE49-F238E27FC236}">
                <a16:creationId xmlns:a16="http://schemas.microsoft.com/office/drawing/2014/main" xmlns="" id="{9B0D8514-1DD3-49F9-BAD4-3646140AEF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1875774"/>
            <a:ext cx="17494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xmlns="" id="{F0C35F0D-62D8-45D8-A2D1-D3B95B38DF47}"/>
              </a:ext>
            </a:extLst>
          </p:cNvPr>
          <p:cNvSpPr>
            <a:spLocks noGrp="1" noChangeArrowheads="1"/>
          </p:cNvSpPr>
          <p:nvPr>
            <p:ph type="title"/>
          </p:nvPr>
        </p:nvSpPr>
        <p:spPr/>
        <p:txBody>
          <a:bodyPr/>
          <a:lstStyle/>
          <a:p>
            <a:pPr eaLnBrk="1" hangingPunct="1"/>
            <a:r>
              <a:rPr lang="en-US" altLang="en-US" dirty="0"/>
              <a:t>The Kingdom’s Religious Division</a:t>
            </a:r>
          </a:p>
        </p:txBody>
      </p:sp>
      <p:sp>
        <p:nvSpPr>
          <p:cNvPr id="22531" name="Rectangle 4">
            <a:extLst>
              <a:ext uri="{FF2B5EF4-FFF2-40B4-BE49-F238E27FC236}">
                <a16:creationId xmlns:a16="http://schemas.microsoft.com/office/drawing/2014/main" xmlns="" id="{94216FFB-0EE3-4FCF-B7A3-2335197E15FC}"/>
              </a:ext>
            </a:extLst>
          </p:cNvPr>
          <p:cNvSpPr>
            <a:spLocks noGrp="1" noChangeArrowheads="1"/>
          </p:cNvSpPr>
          <p:nvPr>
            <p:ph type="body" sz="half" idx="1"/>
          </p:nvPr>
        </p:nvSpPr>
        <p:spPr>
          <a:xfrm>
            <a:off x="457200" y="1828800"/>
            <a:ext cx="4876800" cy="5029200"/>
          </a:xfrm>
        </p:spPr>
        <p:txBody>
          <a:bodyPr/>
          <a:lstStyle/>
          <a:p>
            <a:pPr eaLnBrk="1" hangingPunct="1">
              <a:lnSpc>
                <a:spcPct val="80000"/>
              </a:lnSpc>
              <a:buFont typeface="Wingdings" panose="05000000000000000000" pitchFamily="2" charset="2"/>
              <a:buChar char="Ø"/>
            </a:pPr>
            <a:r>
              <a:rPr lang="en-US" altLang="en-US" sz="2000" dirty="0"/>
              <a:t>Arthur might have evidently been a member of the Celtic, an Olde religion within Britain – as evidenced by the keeping of Merlin, his royal wizard. </a:t>
            </a:r>
          </a:p>
          <a:p>
            <a:pPr eaLnBrk="1" hangingPunct="1">
              <a:lnSpc>
                <a:spcPct val="80000"/>
              </a:lnSpc>
              <a:buFont typeface="Wingdings" panose="05000000000000000000" pitchFamily="2" charset="2"/>
              <a:buChar char="Ø"/>
            </a:pPr>
            <a:r>
              <a:rPr lang="en-US" altLang="en-US" sz="2000" dirty="0"/>
              <a:t>In this time, however, the new religion of Christianity was beginning. Princess Guinevere was a member of this religion.</a:t>
            </a:r>
          </a:p>
          <a:p>
            <a:pPr eaLnBrk="1" hangingPunct="1">
              <a:lnSpc>
                <a:spcPct val="80000"/>
              </a:lnSpc>
              <a:buFont typeface="Wingdings" panose="05000000000000000000" pitchFamily="2" charset="2"/>
              <a:buChar char="Ø"/>
            </a:pPr>
            <a:r>
              <a:rPr lang="en-US" altLang="en-US" sz="2000" dirty="0"/>
              <a:t>King Arthur and his wife princess Guinevere experienced troubles conceiving. Guinevere held the belief that this was God’s punishment for Arthur’s pagan beliefs and his efforts to encourage his people to pray to pagan gods.</a:t>
            </a:r>
          </a:p>
          <a:p>
            <a:pPr eaLnBrk="1" hangingPunct="1">
              <a:lnSpc>
                <a:spcPct val="80000"/>
              </a:lnSpc>
              <a:buFont typeface="Wingdings" panose="05000000000000000000" pitchFamily="2" charset="2"/>
              <a:buChar char="Ø"/>
            </a:pPr>
            <a:r>
              <a:rPr lang="en-US" altLang="en-US" sz="2000" dirty="0"/>
              <a:t>Arthur then established crusades as an effort to heal the country, which again had grown restless and remedy the problem of failing to conceive an heir.</a:t>
            </a:r>
          </a:p>
        </p:txBody>
      </p:sp>
      <p:pic>
        <p:nvPicPr>
          <p:cNvPr id="22532" name="Picture 8" descr="king_arthur_31">
            <a:extLst>
              <a:ext uri="{FF2B5EF4-FFF2-40B4-BE49-F238E27FC236}">
                <a16:creationId xmlns:a16="http://schemas.microsoft.com/office/drawing/2014/main" xmlns="" id="{14297F10-E3A5-45BA-A443-F2372A9596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900825"/>
            <a:ext cx="3282792" cy="4734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a:extLst>
              <a:ext uri="{FF2B5EF4-FFF2-40B4-BE49-F238E27FC236}">
                <a16:creationId xmlns:a16="http://schemas.microsoft.com/office/drawing/2014/main" xmlns="" id="{E31E44AD-A7F7-43B5-A6A0-FE0C63419D24}"/>
              </a:ext>
            </a:extLst>
          </p:cNvPr>
          <p:cNvSpPr>
            <a:spLocks noGrp="1" noChangeArrowheads="1"/>
          </p:cNvSpPr>
          <p:nvPr>
            <p:ph type="title"/>
          </p:nvPr>
        </p:nvSpPr>
        <p:spPr/>
        <p:txBody>
          <a:bodyPr/>
          <a:lstStyle/>
          <a:p>
            <a:pPr eaLnBrk="1" hangingPunct="1"/>
            <a:r>
              <a:rPr lang="en-US" altLang="en-US" dirty="0"/>
              <a:t>The Holy Grail and the Crusades</a:t>
            </a:r>
          </a:p>
        </p:txBody>
      </p:sp>
      <p:sp>
        <p:nvSpPr>
          <p:cNvPr id="23556" name="Rectangle 6">
            <a:extLst>
              <a:ext uri="{FF2B5EF4-FFF2-40B4-BE49-F238E27FC236}">
                <a16:creationId xmlns:a16="http://schemas.microsoft.com/office/drawing/2014/main" xmlns="" id="{14E16F40-B8AF-4672-B1BE-E1C3D2A7C0BE}"/>
              </a:ext>
            </a:extLst>
          </p:cNvPr>
          <p:cNvSpPr>
            <a:spLocks noGrp="1" noChangeArrowheads="1"/>
          </p:cNvSpPr>
          <p:nvPr>
            <p:ph type="body" sz="half" idx="2"/>
          </p:nvPr>
        </p:nvSpPr>
        <p:spPr>
          <a:xfrm>
            <a:off x="3810000" y="1828800"/>
            <a:ext cx="4876800" cy="5029200"/>
          </a:xfrm>
        </p:spPr>
        <p:txBody>
          <a:bodyPr/>
          <a:lstStyle/>
          <a:p>
            <a:pPr eaLnBrk="1" hangingPunct="1">
              <a:lnSpc>
                <a:spcPct val="80000"/>
              </a:lnSpc>
              <a:buFont typeface="Wingdings" panose="05000000000000000000" pitchFamily="2" charset="2"/>
              <a:buChar char="Ø"/>
            </a:pPr>
            <a:r>
              <a:rPr lang="en-US" altLang="en-US" sz="2400" dirty="0"/>
              <a:t>Since Celtic beliefs were based on nature and tangible items, Arthur sought out to acquire as many artifacts as possible to convince the country to convert to Christianity (Jones 10).</a:t>
            </a:r>
          </a:p>
          <a:p>
            <a:pPr eaLnBrk="1" hangingPunct="1">
              <a:lnSpc>
                <a:spcPct val="80000"/>
              </a:lnSpc>
              <a:buFont typeface="Wingdings" panose="05000000000000000000" pitchFamily="2" charset="2"/>
              <a:buChar char="Ø"/>
            </a:pPr>
            <a:r>
              <a:rPr lang="en-US" altLang="en-US" sz="2400" dirty="0"/>
              <a:t>Arthur, as helped by merlin, sent out his knights on quests for religious paraphernalia; these were referred to as crusades.</a:t>
            </a:r>
          </a:p>
          <a:p>
            <a:pPr marL="895350" lvl="1" indent="-457200" eaLnBrk="1" hangingPunct="1">
              <a:lnSpc>
                <a:spcPct val="80000"/>
              </a:lnSpc>
              <a:buAutoNum type="alphaLcPeriod"/>
            </a:pPr>
            <a:r>
              <a:rPr lang="en-US" altLang="en-US" sz="1900" dirty="0"/>
              <a:t>The Temple of king Solomon</a:t>
            </a:r>
          </a:p>
          <a:p>
            <a:pPr marL="895350" lvl="1" indent="-457200" eaLnBrk="1" hangingPunct="1">
              <a:lnSpc>
                <a:spcPct val="80000"/>
              </a:lnSpc>
              <a:buAutoNum type="alphaLcPeriod"/>
            </a:pPr>
            <a:r>
              <a:rPr lang="en-US" altLang="en-US" sz="1900" dirty="0"/>
              <a:t>The Holy Rodd</a:t>
            </a:r>
          </a:p>
          <a:p>
            <a:pPr marL="895350" lvl="1" indent="-457200" eaLnBrk="1" hangingPunct="1">
              <a:lnSpc>
                <a:spcPct val="80000"/>
              </a:lnSpc>
              <a:buAutoNum type="alphaLcPeriod"/>
            </a:pPr>
            <a:r>
              <a:rPr lang="en-US" altLang="en-US" sz="1900" dirty="0"/>
              <a:t>The Spear of Destiny</a:t>
            </a:r>
          </a:p>
          <a:p>
            <a:pPr marL="895350" lvl="1" indent="-457200" eaLnBrk="1" hangingPunct="1">
              <a:lnSpc>
                <a:spcPct val="80000"/>
              </a:lnSpc>
              <a:buAutoNum type="alphaLcPeriod"/>
            </a:pPr>
            <a:r>
              <a:rPr lang="en-US" altLang="en-US" sz="1900" dirty="0"/>
              <a:t>The Body of Joseph of Arimathea</a:t>
            </a:r>
          </a:p>
          <a:p>
            <a:pPr marL="895350" lvl="1" indent="-457200" eaLnBrk="1" hangingPunct="1">
              <a:lnSpc>
                <a:spcPct val="80000"/>
              </a:lnSpc>
              <a:buAutoNum type="alphaLcPeriod"/>
            </a:pPr>
            <a:r>
              <a:rPr lang="en-US" altLang="en-US" sz="1900" dirty="0"/>
              <a:t>The Holy Grail</a:t>
            </a:r>
          </a:p>
          <a:p>
            <a:pPr marL="895350" lvl="1" indent="-457200" eaLnBrk="1" hangingPunct="1">
              <a:lnSpc>
                <a:spcPct val="80000"/>
              </a:lnSpc>
              <a:buAutoNum type="alphaLcPeriod"/>
            </a:pPr>
            <a:r>
              <a:rPr lang="en-US" altLang="en-US" sz="1900" dirty="0"/>
              <a:t>Brazintine Crown of Thorns</a:t>
            </a:r>
          </a:p>
          <a:p>
            <a:pPr eaLnBrk="1" hangingPunct="1">
              <a:lnSpc>
                <a:spcPct val="80000"/>
              </a:lnSpc>
            </a:pPr>
            <a:endParaRPr lang="en-US" altLang="en-US" sz="2400" dirty="0"/>
          </a:p>
        </p:txBody>
      </p:sp>
      <p:pic>
        <p:nvPicPr>
          <p:cNvPr id="23557" name="Picture 8" descr="monty_python_and_the_holy_grail_ver1">
            <a:extLst>
              <a:ext uri="{FF2B5EF4-FFF2-40B4-BE49-F238E27FC236}">
                <a16:creationId xmlns:a16="http://schemas.microsoft.com/office/drawing/2014/main" xmlns="" id="{4FC5D809-19E3-4CB2-93AD-0F40FD97CF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965960"/>
            <a:ext cx="3200400" cy="475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xmlns="" id="{4C5CFB60-6AAF-47D6-8264-ED5DB9BAA1E7}"/>
              </a:ext>
            </a:extLst>
          </p:cNvPr>
          <p:cNvSpPr>
            <a:spLocks noGrp="1" noChangeArrowheads="1"/>
          </p:cNvSpPr>
          <p:nvPr>
            <p:ph type="title"/>
          </p:nvPr>
        </p:nvSpPr>
        <p:spPr/>
        <p:txBody>
          <a:bodyPr/>
          <a:lstStyle/>
          <a:p>
            <a:pPr eaLnBrk="1" hangingPunct="1"/>
            <a:r>
              <a:rPr lang="en-US" altLang="en-US" dirty="0"/>
              <a:t>Turmoil in the Kingdom</a:t>
            </a:r>
          </a:p>
        </p:txBody>
      </p:sp>
      <p:sp>
        <p:nvSpPr>
          <p:cNvPr id="24579" name="Rectangle 5">
            <a:extLst>
              <a:ext uri="{FF2B5EF4-FFF2-40B4-BE49-F238E27FC236}">
                <a16:creationId xmlns:a16="http://schemas.microsoft.com/office/drawing/2014/main" xmlns="" id="{DA45ABE3-93AF-4BDB-BCF6-673E88B1A4BF}"/>
              </a:ext>
            </a:extLst>
          </p:cNvPr>
          <p:cNvSpPr>
            <a:spLocks noGrp="1" noChangeArrowheads="1"/>
          </p:cNvSpPr>
          <p:nvPr>
            <p:ph type="body" sz="half" idx="2"/>
          </p:nvPr>
        </p:nvSpPr>
        <p:spPr>
          <a:xfrm>
            <a:off x="4114800" y="1828800"/>
            <a:ext cx="4724400" cy="5029200"/>
          </a:xfrm>
        </p:spPr>
        <p:txBody>
          <a:bodyPr/>
          <a:lstStyle/>
          <a:p>
            <a:pPr eaLnBrk="1" hangingPunct="1">
              <a:lnSpc>
                <a:spcPct val="80000"/>
              </a:lnSpc>
              <a:buFont typeface="Wingdings" panose="05000000000000000000" pitchFamily="2" charset="2"/>
              <a:buChar char="Ø"/>
            </a:pPr>
            <a:r>
              <a:rPr lang="en-US" altLang="en-US" sz="2100" dirty="0"/>
              <a:t>Arthur’s search for the Holy Grail had him in far lands for prolonged periods. Some versions of the legend have him away for 10-20 years; Arthur’s life begins to fall apart.</a:t>
            </a:r>
          </a:p>
          <a:p>
            <a:pPr eaLnBrk="1" hangingPunct="1">
              <a:lnSpc>
                <a:spcPct val="80000"/>
              </a:lnSpc>
              <a:buFont typeface="Wingdings" panose="05000000000000000000" pitchFamily="2" charset="2"/>
              <a:buChar char="Ø"/>
            </a:pPr>
            <a:r>
              <a:rPr lang="en-US" altLang="en-US" sz="2100" dirty="0"/>
              <a:t>It is during these times that Merlin was seduced by a young lustrous woman who stole his powers and imprisoned him. Arthur then is left with no advisor.</a:t>
            </a:r>
          </a:p>
          <a:p>
            <a:pPr eaLnBrk="1" hangingPunct="1">
              <a:lnSpc>
                <a:spcPct val="80000"/>
              </a:lnSpc>
              <a:buFont typeface="Wingdings" panose="05000000000000000000" pitchFamily="2" charset="2"/>
              <a:buChar char="Ø"/>
            </a:pPr>
            <a:r>
              <a:rPr lang="en-US" altLang="en-US" sz="2100" dirty="0"/>
              <a:t>In the absence of Arthur, Mordred was raised to hate him; Arthur returns and unknowingly invites his son to The Round Table and knights him.  </a:t>
            </a:r>
          </a:p>
          <a:p>
            <a:pPr eaLnBrk="1" hangingPunct="1">
              <a:lnSpc>
                <a:spcPct val="80000"/>
              </a:lnSpc>
              <a:buFont typeface="Wingdings" panose="05000000000000000000" pitchFamily="2" charset="2"/>
              <a:buChar char="Ø"/>
            </a:pPr>
            <a:r>
              <a:rPr lang="en-US" altLang="en-US" sz="2100" dirty="0"/>
              <a:t>It is during Arthur’s absences that Guinevere also begins to realize her true love for Lancelot.</a:t>
            </a:r>
          </a:p>
        </p:txBody>
      </p:sp>
      <p:pic>
        <p:nvPicPr>
          <p:cNvPr id="24580" name="Picture 9" descr="merlin3">
            <a:extLst>
              <a:ext uri="{FF2B5EF4-FFF2-40B4-BE49-F238E27FC236}">
                <a16:creationId xmlns:a16="http://schemas.microsoft.com/office/drawing/2014/main" xmlns="" id="{DF1E2861-A1F1-4E23-A864-C21E43EDE4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884872"/>
            <a:ext cx="3626991" cy="4439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xmlns="" id="{1891F6BB-E4AB-4147-BA69-5D8DBBCCC7FF}"/>
              </a:ext>
            </a:extLst>
          </p:cNvPr>
          <p:cNvSpPr>
            <a:spLocks noGrp="1" noChangeArrowheads="1"/>
          </p:cNvSpPr>
          <p:nvPr>
            <p:ph type="title"/>
          </p:nvPr>
        </p:nvSpPr>
        <p:spPr>
          <a:xfrm>
            <a:off x="228600" y="457200"/>
            <a:ext cx="8458200" cy="1143000"/>
          </a:xfrm>
        </p:spPr>
        <p:txBody>
          <a:bodyPr/>
          <a:lstStyle/>
          <a:p>
            <a:pPr eaLnBrk="1" hangingPunct="1"/>
            <a:r>
              <a:rPr lang="en-US" altLang="en-US" sz="3600" dirty="0"/>
              <a:t>The Affair that Holds Most Fame in the Literary History</a:t>
            </a:r>
          </a:p>
        </p:txBody>
      </p:sp>
      <p:sp>
        <p:nvSpPr>
          <p:cNvPr id="25603" name="Rectangle 5">
            <a:extLst>
              <a:ext uri="{FF2B5EF4-FFF2-40B4-BE49-F238E27FC236}">
                <a16:creationId xmlns:a16="http://schemas.microsoft.com/office/drawing/2014/main" xmlns="" id="{67D8F97F-F479-498B-B628-1DFB6007A15C}"/>
              </a:ext>
            </a:extLst>
          </p:cNvPr>
          <p:cNvSpPr>
            <a:spLocks noGrp="1" noChangeArrowheads="1"/>
          </p:cNvSpPr>
          <p:nvPr>
            <p:ph type="body" sz="half" idx="2"/>
          </p:nvPr>
        </p:nvSpPr>
        <p:spPr>
          <a:xfrm>
            <a:off x="250166" y="1905000"/>
            <a:ext cx="4626634" cy="4953000"/>
          </a:xfrm>
        </p:spPr>
        <p:txBody>
          <a:bodyPr/>
          <a:lstStyle/>
          <a:p>
            <a:pPr eaLnBrk="1" hangingPunct="1">
              <a:lnSpc>
                <a:spcPct val="90000"/>
              </a:lnSpc>
              <a:buFont typeface="Wingdings" panose="05000000000000000000" pitchFamily="2" charset="2"/>
              <a:buChar char="Ø"/>
            </a:pPr>
            <a:r>
              <a:rPr lang="en-US" altLang="en-US" sz="2600" dirty="0"/>
              <a:t>Mordred then sees Lancelot as a man opportunely positioned to overthrow his father (Pyle 217).</a:t>
            </a:r>
          </a:p>
          <a:p>
            <a:pPr eaLnBrk="1" hangingPunct="1">
              <a:lnSpc>
                <a:spcPct val="90000"/>
              </a:lnSpc>
              <a:buFont typeface="Wingdings" panose="05000000000000000000" pitchFamily="2" charset="2"/>
              <a:buChar char="Ø"/>
            </a:pPr>
            <a:r>
              <a:rPr lang="en-US" altLang="en-US" sz="2600" dirty="0"/>
              <a:t>He (Mordred) later discovered the affair between Lancelot and Princess Guinevere (the two persons that Arthur treasure’s most) and convinces the knights in The Round Table to capture Lancelot in the act.</a:t>
            </a:r>
          </a:p>
        </p:txBody>
      </p:sp>
      <p:pic>
        <p:nvPicPr>
          <p:cNvPr id="25604" name="Picture 7" descr="Lancelot-and-Guinevere-Print-C12550420">
            <a:extLst>
              <a:ext uri="{FF2B5EF4-FFF2-40B4-BE49-F238E27FC236}">
                <a16:creationId xmlns:a16="http://schemas.microsoft.com/office/drawing/2014/main" xmlns="" id="{B93E0C5B-6063-4840-B5D0-BD974AF61D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9722" y="1905000"/>
            <a:ext cx="371856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xmlns="" id="{3CF3D332-CDCB-4057-816E-A25813DFE429}"/>
              </a:ext>
            </a:extLst>
          </p:cNvPr>
          <p:cNvSpPr>
            <a:spLocks noGrp="1"/>
          </p:cNvSpPr>
          <p:nvPr>
            <p:ph type="title"/>
          </p:nvPr>
        </p:nvSpPr>
        <p:spPr/>
        <p:txBody>
          <a:bodyPr/>
          <a:lstStyle/>
          <a:p>
            <a:r>
              <a:rPr lang="en-US" altLang="en-US" dirty="0">
                <a:solidFill>
                  <a:srgbClr val="FFFFFF"/>
                </a:solidFill>
              </a:rPr>
              <a:t>The Affair Continued….</a:t>
            </a:r>
            <a:endParaRPr lang="en-US" altLang="en-US" dirty="0"/>
          </a:p>
        </p:txBody>
      </p:sp>
      <p:pic>
        <p:nvPicPr>
          <p:cNvPr id="26628" name="Picture 2" descr="Queen Guinevere at the Stake">
            <a:extLst>
              <a:ext uri="{FF2B5EF4-FFF2-40B4-BE49-F238E27FC236}">
                <a16:creationId xmlns:a16="http://schemas.microsoft.com/office/drawing/2014/main" xmlns="" id="{65531774-9C3A-480D-B7B3-13947CD6D79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13360" y="2057400"/>
            <a:ext cx="4114800" cy="4114800"/>
          </a:xfrm>
        </p:spPr>
      </p:pic>
      <p:sp>
        <p:nvSpPr>
          <p:cNvPr id="26627" name="Text Placeholder 3">
            <a:extLst>
              <a:ext uri="{FF2B5EF4-FFF2-40B4-BE49-F238E27FC236}">
                <a16:creationId xmlns:a16="http://schemas.microsoft.com/office/drawing/2014/main" xmlns="" id="{CC9B039B-E014-4184-A7BD-DBDC5D875684}"/>
              </a:ext>
            </a:extLst>
          </p:cNvPr>
          <p:cNvSpPr>
            <a:spLocks noGrp="1"/>
          </p:cNvSpPr>
          <p:nvPr>
            <p:ph type="body" sz="half" idx="2"/>
          </p:nvPr>
        </p:nvSpPr>
        <p:spPr>
          <a:xfrm>
            <a:off x="4648200" y="1828800"/>
            <a:ext cx="4038600" cy="4876800"/>
          </a:xfrm>
        </p:spPr>
        <p:txBody>
          <a:bodyPr/>
          <a:lstStyle/>
          <a:p>
            <a:pPr lvl="0" eaLnBrk="1" hangingPunct="1">
              <a:lnSpc>
                <a:spcPct val="90000"/>
              </a:lnSpc>
              <a:buClr>
                <a:srgbClr val="618052"/>
              </a:buClr>
              <a:buFont typeface="Wingdings" panose="05000000000000000000" pitchFamily="2" charset="2"/>
              <a:buChar char="Ø"/>
            </a:pPr>
            <a:r>
              <a:rPr lang="en-US" altLang="en-US" sz="2800" dirty="0">
                <a:solidFill>
                  <a:srgbClr val="FFFFE3"/>
                </a:solidFill>
              </a:rPr>
              <a:t>Lancelot manages to escape (Barber 131).</a:t>
            </a:r>
          </a:p>
          <a:p>
            <a:pPr lvl="0" eaLnBrk="1" hangingPunct="1">
              <a:lnSpc>
                <a:spcPct val="90000"/>
              </a:lnSpc>
              <a:buClr>
                <a:srgbClr val="618052"/>
              </a:buClr>
              <a:buFont typeface="Wingdings" panose="05000000000000000000" pitchFamily="2" charset="2"/>
              <a:buChar char="Ø"/>
            </a:pPr>
            <a:r>
              <a:rPr lang="en-US" altLang="en-US" sz="2800" dirty="0">
                <a:solidFill>
                  <a:srgbClr val="FFFFE3"/>
                </a:solidFill>
              </a:rPr>
              <a:t>However, Princess Guinevere  unluckily gets captured and is sentenced to getting burnt for her treachery against the king (Jones 7).  </a:t>
            </a:r>
          </a:p>
          <a:p>
            <a:pPr lvl="0" eaLnBrk="1" hangingPunct="1">
              <a:lnSpc>
                <a:spcPct val="90000"/>
              </a:lnSpc>
              <a:buClr>
                <a:srgbClr val="618052"/>
              </a:buClr>
              <a:buFont typeface="Wingdings" panose="05000000000000000000" pitchFamily="2" charset="2"/>
              <a:buChar char="Ø"/>
            </a:pPr>
            <a:r>
              <a:rPr lang="en-US" altLang="en-US" sz="2800" dirty="0">
                <a:solidFill>
                  <a:srgbClr val="FFFFE3"/>
                </a:solidFill>
              </a:rPr>
              <a:t>A civil war then breaks between the two and their knight following.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xmlns="" id="{D8B0FD7C-0245-4BB5-BBC6-BBE34792C862}"/>
              </a:ext>
            </a:extLst>
          </p:cNvPr>
          <p:cNvSpPr>
            <a:spLocks noGrp="1" noChangeArrowheads="1"/>
          </p:cNvSpPr>
          <p:nvPr>
            <p:ph type="title"/>
          </p:nvPr>
        </p:nvSpPr>
        <p:spPr/>
        <p:txBody>
          <a:bodyPr/>
          <a:lstStyle/>
          <a:p>
            <a:pPr eaLnBrk="1" hangingPunct="1"/>
            <a:r>
              <a:rPr lang="en-US" altLang="en-US" dirty="0"/>
              <a:t>Camelot’s Fall</a:t>
            </a:r>
          </a:p>
        </p:txBody>
      </p:sp>
      <p:sp>
        <p:nvSpPr>
          <p:cNvPr id="27651" name="Rectangle 4">
            <a:extLst>
              <a:ext uri="{FF2B5EF4-FFF2-40B4-BE49-F238E27FC236}">
                <a16:creationId xmlns:a16="http://schemas.microsoft.com/office/drawing/2014/main" xmlns="" id="{E326036C-C844-4F25-9706-A270B291D990}"/>
              </a:ext>
            </a:extLst>
          </p:cNvPr>
          <p:cNvSpPr>
            <a:spLocks noGrp="1" noChangeArrowheads="1"/>
          </p:cNvSpPr>
          <p:nvPr>
            <p:ph type="body" sz="half" idx="1"/>
          </p:nvPr>
        </p:nvSpPr>
        <p:spPr>
          <a:xfrm>
            <a:off x="457200" y="1828800"/>
            <a:ext cx="4724400" cy="4953000"/>
          </a:xfrm>
        </p:spPr>
        <p:txBody>
          <a:bodyPr/>
          <a:lstStyle/>
          <a:p>
            <a:pPr eaLnBrk="1" hangingPunct="1">
              <a:lnSpc>
                <a:spcPct val="80000"/>
              </a:lnSpc>
              <a:buFont typeface="Wingdings" panose="05000000000000000000" pitchFamily="2" charset="2"/>
              <a:buChar char="Ø"/>
            </a:pPr>
            <a:r>
              <a:rPr lang="en-US" altLang="en-US" sz="2000" dirty="0"/>
              <a:t>In a metaphorical sense, the country had already fallen after King Arthur had been betrayed by his best friend (Lancelot) and his love (princess Guinevere) (Barber 170).</a:t>
            </a:r>
          </a:p>
          <a:p>
            <a:pPr eaLnBrk="1" hangingPunct="1">
              <a:lnSpc>
                <a:spcPct val="80000"/>
              </a:lnSpc>
              <a:buFont typeface="Wingdings" panose="05000000000000000000" pitchFamily="2" charset="2"/>
              <a:buChar char="Ø"/>
            </a:pPr>
            <a:r>
              <a:rPr lang="en-US" altLang="en-US" sz="2000" dirty="0"/>
              <a:t>Many versions of the story have been put forward. All end with the death of King Arthur in battle. Some of the versions postulate the following battles.</a:t>
            </a:r>
          </a:p>
          <a:p>
            <a:pPr marL="1250950" lvl="2" indent="-342900" eaLnBrk="1" hangingPunct="1">
              <a:lnSpc>
                <a:spcPct val="80000"/>
              </a:lnSpc>
              <a:buAutoNum type="alphaLcPeriod"/>
            </a:pPr>
            <a:r>
              <a:rPr lang="en-US" altLang="en-US" sz="1400" dirty="0"/>
              <a:t>The French</a:t>
            </a:r>
          </a:p>
          <a:p>
            <a:pPr marL="1250950" lvl="2" indent="-342900" eaLnBrk="1" hangingPunct="1">
              <a:lnSpc>
                <a:spcPct val="80000"/>
              </a:lnSpc>
              <a:buAutoNum type="alphaLcPeriod"/>
            </a:pPr>
            <a:r>
              <a:rPr lang="en-US" altLang="en-US" sz="1400" dirty="0"/>
              <a:t>The Goths</a:t>
            </a:r>
          </a:p>
          <a:p>
            <a:pPr marL="1250950" lvl="2" indent="-342900" eaLnBrk="1" hangingPunct="1">
              <a:lnSpc>
                <a:spcPct val="80000"/>
              </a:lnSpc>
              <a:buAutoNum type="alphaLcPeriod"/>
            </a:pPr>
            <a:r>
              <a:rPr lang="en-US" altLang="en-US" sz="1400" dirty="0"/>
              <a:t>The Romans</a:t>
            </a:r>
          </a:p>
          <a:p>
            <a:pPr marL="1250950" lvl="2" indent="-342900" eaLnBrk="1" hangingPunct="1">
              <a:lnSpc>
                <a:spcPct val="80000"/>
              </a:lnSpc>
              <a:buAutoNum type="alphaLcPeriod"/>
            </a:pPr>
            <a:r>
              <a:rPr lang="en-US" altLang="en-US" sz="1400" dirty="0"/>
              <a:t>The Irish</a:t>
            </a:r>
          </a:p>
          <a:p>
            <a:pPr marL="1250950" lvl="2" indent="-342900" eaLnBrk="1" hangingPunct="1">
              <a:lnSpc>
                <a:spcPct val="80000"/>
              </a:lnSpc>
              <a:buAutoNum type="alphaLcPeriod"/>
            </a:pPr>
            <a:r>
              <a:rPr lang="en-US" altLang="en-US" sz="1400" dirty="0"/>
              <a:t>The Saxons</a:t>
            </a:r>
          </a:p>
          <a:p>
            <a:pPr marL="1250950" lvl="2" indent="-342900" eaLnBrk="1" hangingPunct="1">
              <a:lnSpc>
                <a:spcPct val="80000"/>
              </a:lnSpc>
              <a:buAutoNum type="alphaLcPeriod"/>
            </a:pPr>
            <a:r>
              <a:rPr lang="en-US" altLang="en-US" sz="1400" dirty="0"/>
              <a:t>Mordred</a:t>
            </a:r>
          </a:p>
          <a:p>
            <a:pPr marL="1250950" lvl="2" indent="-342900" eaLnBrk="1" hangingPunct="1">
              <a:lnSpc>
                <a:spcPct val="80000"/>
              </a:lnSpc>
              <a:buAutoNum type="alphaLcPeriod"/>
            </a:pPr>
            <a:r>
              <a:rPr lang="en-US" altLang="en-US" sz="1400" dirty="0"/>
              <a:t>Morgan de fey</a:t>
            </a:r>
          </a:p>
          <a:p>
            <a:pPr marL="1250950" lvl="2" indent="-342900" eaLnBrk="1" hangingPunct="1">
              <a:lnSpc>
                <a:spcPct val="80000"/>
              </a:lnSpc>
              <a:buAutoNum type="alphaLcPeriod"/>
            </a:pPr>
            <a:r>
              <a:rPr lang="en-US" altLang="en-US" sz="1400" dirty="0"/>
              <a:t>Lancelot </a:t>
            </a:r>
          </a:p>
          <a:p>
            <a:pPr eaLnBrk="1" hangingPunct="1">
              <a:lnSpc>
                <a:spcPct val="80000"/>
              </a:lnSpc>
              <a:buFont typeface="Wingdings" panose="05000000000000000000" pitchFamily="2" charset="2"/>
              <a:buChar char="Ø"/>
            </a:pPr>
            <a:r>
              <a:rPr lang="en-US" altLang="en-US" sz="2000" dirty="0"/>
              <a:t>King Arthur's death in battel is highly glorified; a death wish for any legendary hero(Barber 182).</a:t>
            </a:r>
          </a:p>
        </p:txBody>
      </p:sp>
      <p:pic>
        <p:nvPicPr>
          <p:cNvPr id="27653" name="Picture 7" descr="Death-Arthur-Carrick-L">
            <a:extLst>
              <a:ext uri="{FF2B5EF4-FFF2-40B4-BE49-F238E27FC236}">
                <a16:creationId xmlns:a16="http://schemas.microsoft.com/office/drawing/2014/main" xmlns="" id="{28FCF048-6984-47E3-B66A-0190138DC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7592" y="2286000"/>
            <a:ext cx="3648456"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xmlns="" id="{CB89475B-D86C-4D50-90E9-21D1B469FD25}"/>
              </a:ext>
            </a:extLst>
          </p:cNvPr>
          <p:cNvSpPr>
            <a:spLocks noGrp="1" noChangeArrowheads="1"/>
          </p:cNvSpPr>
          <p:nvPr>
            <p:ph type="title"/>
          </p:nvPr>
        </p:nvSpPr>
        <p:spPr/>
        <p:txBody>
          <a:bodyPr/>
          <a:lstStyle/>
          <a:p>
            <a:pPr eaLnBrk="1" hangingPunct="1"/>
            <a:r>
              <a:rPr lang="en-US" altLang="en-US" dirty="0"/>
              <a:t>The Available True History</a:t>
            </a:r>
          </a:p>
        </p:txBody>
      </p:sp>
      <p:sp>
        <p:nvSpPr>
          <p:cNvPr id="28675" name="Rectangle 6">
            <a:extLst>
              <a:ext uri="{FF2B5EF4-FFF2-40B4-BE49-F238E27FC236}">
                <a16:creationId xmlns:a16="http://schemas.microsoft.com/office/drawing/2014/main" xmlns="" id="{3889CC13-159A-4791-831E-11A4ABFD7955}"/>
              </a:ext>
            </a:extLst>
          </p:cNvPr>
          <p:cNvSpPr>
            <a:spLocks noGrp="1" noChangeArrowheads="1"/>
          </p:cNvSpPr>
          <p:nvPr>
            <p:ph sz="half" idx="1"/>
          </p:nvPr>
        </p:nvSpPr>
        <p:spPr>
          <a:xfrm>
            <a:off x="457200" y="1828800"/>
            <a:ext cx="3048000" cy="4302125"/>
          </a:xfrm>
        </p:spPr>
        <p:txBody>
          <a:bodyPr/>
          <a:lstStyle/>
          <a:p>
            <a:pPr eaLnBrk="1" hangingPunct="1">
              <a:lnSpc>
                <a:spcPct val="80000"/>
              </a:lnSpc>
            </a:pPr>
            <a:endParaRPr lang="en-US" altLang="en-US" sz="2400" dirty="0"/>
          </a:p>
        </p:txBody>
      </p:sp>
      <p:sp>
        <p:nvSpPr>
          <p:cNvPr id="28676" name="Rectangle 7">
            <a:extLst>
              <a:ext uri="{FF2B5EF4-FFF2-40B4-BE49-F238E27FC236}">
                <a16:creationId xmlns:a16="http://schemas.microsoft.com/office/drawing/2014/main" xmlns="" id="{1A189856-F8A1-4C13-A524-4F4014FD3444}"/>
              </a:ext>
            </a:extLst>
          </p:cNvPr>
          <p:cNvSpPr>
            <a:spLocks noGrp="1" noChangeArrowheads="1"/>
          </p:cNvSpPr>
          <p:nvPr>
            <p:ph type="body" sz="half" idx="2"/>
          </p:nvPr>
        </p:nvSpPr>
        <p:spPr>
          <a:xfrm>
            <a:off x="3581400" y="1828800"/>
            <a:ext cx="5334000" cy="4800600"/>
          </a:xfrm>
        </p:spPr>
        <p:txBody>
          <a:bodyPr/>
          <a:lstStyle/>
          <a:p>
            <a:pPr eaLnBrk="1" hangingPunct="1">
              <a:lnSpc>
                <a:spcPct val="80000"/>
              </a:lnSpc>
              <a:buFont typeface="Wingdings" panose="05000000000000000000" pitchFamily="2" charset="2"/>
              <a:buChar char="Ø"/>
            </a:pPr>
            <a:r>
              <a:rPr lang="en-US" altLang="en-US" sz="2400" dirty="0"/>
              <a:t>The scholarly world holds the believe that there was a King with the name Arthur who defeated the Saxons between the fifth or sixth centuries.</a:t>
            </a:r>
          </a:p>
          <a:p>
            <a:pPr eaLnBrk="1" hangingPunct="1">
              <a:lnSpc>
                <a:spcPct val="80000"/>
              </a:lnSpc>
              <a:buFont typeface="Wingdings" panose="05000000000000000000" pitchFamily="2" charset="2"/>
              <a:buChar char="Ø"/>
            </a:pPr>
            <a:r>
              <a:rPr lang="en-US" altLang="en-US" sz="2400" dirty="0"/>
              <a:t>The imaginative and fanciful </a:t>
            </a:r>
            <a:r>
              <a:rPr lang="en-US" altLang="en-US" sz="2400" i="1" dirty="0" err="1"/>
              <a:t>Historica</a:t>
            </a:r>
            <a:r>
              <a:rPr lang="en-US" altLang="en-US" sz="2400" i="1" dirty="0"/>
              <a:t> </a:t>
            </a:r>
            <a:r>
              <a:rPr lang="en-US" altLang="en-US" sz="2400" i="1" dirty="0" err="1"/>
              <a:t>Regum</a:t>
            </a:r>
            <a:r>
              <a:rPr lang="en-US" altLang="en-US" sz="2400" i="1" dirty="0"/>
              <a:t> Britanniae, </a:t>
            </a:r>
            <a:r>
              <a:rPr lang="en-US" altLang="en-US" sz="2400" dirty="0"/>
              <a:t>written in the twelfth century  is an imaginative English accounts of the History of Geoffrey of Monmouth.</a:t>
            </a:r>
            <a:endParaRPr lang="en-US" altLang="en-US" sz="2400" i="1" dirty="0"/>
          </a:p>
          <a:p>
            <a:pPr eaLnBrk="1" hangingPunct="1">
              <a:lnSpc>
                <a:spcPct val="80000"/>
              </a:lnSpc>
              <a:buFont typeface="Wingdings" panose="05000000000000000000" pitchFamily="2" charset="2"/>
              <a:buChar char="Ø"/>
            </a:pPr>
            <a:r>
              <a:rPr lang="en-US" altLang="en-US" sz="2400" dirty="0"/>
              <a:t>Castle ruins in Cornwall are postulated to have belonged to king Arthur</a:t>
            </a:r>
          </a:p>
          <a:p>
            <a:pPr eaLnBrk="1" hangingPunct="1">
              <a:lnSpc>
                <a:spcPct val="80000"/>
              </a:lnSpc>
              <a:buFont typeface="Wingdings" panose="05000000000000000000" pitchFamily="2" charset="2"/>
              <a:buChar char="Ø"/>
            </a:pPr>
            <a:r>
              <a:rPr lang="en-US" altLang="en-US" sz="2400" dirty="0"/>
              <a:t>Otherwise little is known. All the Anglo-Saxon books, and similar history books lack accounts of Arthur. </a:t>
            </a:r>
          </a:p>
        </p:txBody>
      </p:sp>
      <p:pic>
        <p:nvPicPr>
          <p:cNvPr id="28677" name="Picture 9" descr="450345443_9208ea40dc">
            <a:extLst>
              <a:ext uri="{FF2B5EF4-FFF2-40B4-BE49-F238E27FC236}">
                <a16:creationId xmlns:a16="http://schemas.microsoft.com/office/drawing/2014/main" xmlns="" id="{A9B75FB8-1667-4F4A-B3C0-1AA392CE7B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797" y="1828800"/>
            <a:ext cx="32575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8C0C28-D6EA-4FE5-BA74-8AA0290DACED}"/>
              </a:ext>
            </a:extLst>
          </p:cNvPr>
          <p:cNvSpPr>
            <a:spLocks noGrp="1"/>
          </p:cNvSpPr>
          <p:nvPr>
            <p:ph type="title"/>
          </p:nvPr>
        </p:nvSpPr>
        <p:spPr/>
        <p:txBody>
          <a:bodyPr/>
          <a:lstStyle/>
          <a:p>
            <a:pPr algn="ctr"/>
            <a:r>
              <a:rPr lang="en-US" dirty="0"/>
              <a:t>Works cited</a:t>
            </a:r>
          </a:p>
        </p:txBody>
      </p:sp>
      <p:sp>
        <p:nvSpPr>
          <p:cNvPr id="3" name="Content Placeholder 2">
            <a:extLst>
              <a:ext uri="{FF2B5EF4-FFF2-40B4-BE49-F238E27FC236}">
                <a16:creationId xmlns:a16="http://schemas.microsoft.com/office/drawing/2014/main" xmlns="" id="{72452ECC-964B-4843-940E-1082622A1249}"/>
              </a:ext>
            </a:extLst>
          </p:cNvPr>
          <p:cNvSpPr>
            <a:spLocks noGrp="1"/>
          </p:cNvSpPr>
          <p:nvPr>
            <p:ph sz="half" idx="1"/>
          </p:nvPr>
        </p:nvSpPr>
        <p:spPr>
          <a:xfrm>
            <a:off x="457200" y="1828800"/>
            <a:ext cx="8229600" cy="4495800"/>
          </a:xfrm>
        </p:spPr>
        <p:txBody>
          <a:bodyPr/>
          <a:lstStyle/>
          <a:p>
            <a:r>
              <a:rPr lang="en-US" sz="2000" dirty="0"/>
              <a:t>Pyle, Howard. </a:t>
            </a:r>
            <a:r>
              <a:rPr lang="en-US" sz="2000" i="1" dirty="0"/>
              <a:t>The Story of King Arthur and His Knights</a:t>
            </a:r>
            <a:r>
              <a:rPr lang="en-US" sz="2000" dirty="0"/>
              <a:t>. New York : Barnes &amp; Noble, , 2016. Print.</a:t>
            </a:r>
          </a:p>
          <a:p>
            <a:r>
              <a:rPr lang="en-US" sz="2000" dirty="0"/>
              <a:t>Hardyman, Robyn, and Hope Killcoyne. </a:t>
            </a:r>
            <a:r>
              <a:rPr lang="en-US" sz="2000" i="1" dirty="0"/>
              <a:t>What Is a Legend? </a:t>
            </a:r>
            <a:r>
              <a:rPr lang="en-US" sz="2000" dirty="0"/>
              <a:t>Chicago: Britannica Educational Publishing, 2014.</a:t>
            </a:r>
          </a:p>
          <a:p>
            <a:r>
              <a:rPr lang="en-US" sz="2000" dirty="0"/>
              <a:t>Barber, Richard W. </a:t>
            </a:r>
            <a:r>
              <a:rPr lang="en-US" sz="2000" i="1" dirty="0"/>
              <a:t>King Arthur: Hero and Legend</a:t>
            </a:r>
            <a:r>
              <a:rPr lang="en-US" sz="2000" dirty="0"/>
              <a:t>. Woodbridge, Suffolk: Boydell, 1990. Print.</a:t>
            </a:r>
          </a:p>
          <a:p>
            <a:r>
              <a:rPr lang="en-US" sz="2000" dirty="0"/>
              <a:t>Carley, James P. "</a:t>
            </a:r>
            <a:r>
              <a:rPr lang="en-US" sz="2000" dirty="0" err="1"/>
              <a:t>Polydore</a:t>
            </a:r>
            <a:r>
              <a:rPr lang="en-US" sz="2000" dirty="0"/>
              <a:t> Vergil and John Leland on King Arthur: the battle of the books." </a:t>
            </a:r>
            <a:r>
              <a:rPr lang="en-US" sz="2000" i="1" dirty="0"/>
              <a:t>Interpretations</a:t>
            </a:r>
            <a:r>
              <a:rPr lang="en-US" sz="2000" dirty="0"/>
              <a:t> (1984): 86-100.</a:t>
            </a:r>
          </a:p>
          <a:p>
            <a:r>
              <a:rPr lang="en-US" sz="2000" dirty="0"/>
              <a:t>Jones, Thomas. "The early evolution of the legend of Arthur." </a:t>
            </a:r>
            <a:r>
              <a:rPr lang="en-US" sz="2000" i="1" dirty="0"/>
              <a:t>Nottingham Medieval Studies</a:t>
            </a:r>
            <a:r>
              <a:rPr lang="en-US" sz="2000" dirty="0"/>
              <a:t> 8 (1964): 3-21.</a:t>
            </a:r>
          </a:p>
          <a:p>
            <a:r>
              <a:rPr lang="en-US" sz="2000" dirty="0"/>
              <a:t>Littleton, C. Scott, and Linda A. Malcor. </a:t>
            </a:r>
            <a:r>
              <a:rPr lang="en-US" sz="2000" i="1" dirty="0"/>
              <a:t>From Scythia to Camelot: A radical reassessment of the legends of King Arthur, the Knights of the Round Table, and the Holy Grail</a:t>
            </a:r>
            <a:r>
              <a:rPr lang="en-US" sz="2000" dirty="0"/>
              <a:t>. Routledge, 2013.</a:t>
            </a:r>
          </a:p>
        </p:txBody>
      </p:sp>
    </p:spTree>
    <p:extLst>
      <p:ext uri="{BB962C8B-B14F-4D97-AF65-F5344CB8AC3E}">
        <p14:creationId xmlns:p14="http://schemas.microsoft.com/office/powerpoint/2010/main" val="1579805937"/>
      </p:ext>
    </p:extLst>
  </p:cSld>
  <p:clrMapOvr>
    <a:masterClrMapping/>
  </p:clrMapOvr>
  <p:timing>
    <p:tnLst>
      <p:par>
        <p:cTn id="1" dur="indefinite" restart="never" nodeType="tmRoot"/>
      </p:par>
    </p:tnLst>
  </p:timing>
</p:sld>
</file>

<file path=ppt/theme/theme1.xml><?xml version="1.0" encoding="utf-8"?>
<a:theme xmlns:a="http://schemas.openxmlformats.org/drawingml/2006/main" name="Quadrant">
  <a:themeElements>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fontScheme name="Quadran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1732</Words>
  <Application>Microsoft Office PowerPoint</Application>
  <PresentationFormat>On-screen Show (4:3)</PresentationFormat>
  <Paragraphs>121</Paragraphs>
  <Slides>22</Slides>
  <Notes>4</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Quadrant</vt:lpstr>
      <vt:lpstr>King Arthur: The Legend</vt:lpstr>
      <vt:lpstr>In This Presentation:</vt:lpstr>
      <vt:lpstr>The Definition of a Legend</vt:lpstr>
      <vt:lpstr>Archetypes</vt:lpstr>
      <vt:lpstr>The Role of Archetypes</vt:lpstr>
      <vt:lpstr>Legend of King Arthur</vt:lpstr>
      <vt:lpstr>The Birth and Childhood of Arthur</vt:lpstr>
      <vt:lpstr>The Sword in the Stone</vt:lpstr>
      <vt:lpstr>First Challenge of the New King</vt:lpstr>
      <vt:lpstr>Continued….</vt:lpstr>
      <vt:lpstr>Princess Guinevere</vt:lpstr>
      <vt:lpstr>PowerPoint Presentation</vt:lpstr>
      <vt:lpstr>Evil Plots and Other Mysteries</vt:lpstr>
      <vt:lpstr>Evil Plots and Other Mysteries</vt:lpstr>
      <vt:lpstr>The Kingdom’s Religious Division</vt:lpstr>
      <vt:lpstr>The Holy Grail and the Crusades</vt:lpstr>
      <vt:lpstr>Turmoil in the Kingdom</vt:lpstr>
      <vt:lpstr>The Affair that Holds Most Fame in the Literary History</vt:lpstr>
      <vt:lpstr>The Affair Continued….</vt:lpstr>
      <vt:lpstr>Camelot’s Fall</vt:lpstr>
      <vt:lpstr>The Available True History</vt:lpstr>
      <vt:lpstr>Works cited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cp:revision>1</cp:revision>
  <dcterms:created xsi:type="dcterms:W3CDTF">2018-09-16T13:15:10Z</dcterms:created>
  <dcterms:modified xsi:type="dcterms:W3CDTF">2018-09-16T22:40:41Z</dcterms:modified>
</cp:coreProperties>
</file>